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18" roundtripDataSignature="AMtx7mihpwRMpVwjWEP8euXYf1jJR4NwF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6" Type="http://schemas.openxmlformats.org/officeDocument/2006/relationships/slide" Target="slides/slide2.xml"/><Relationship Id="rId18" Type="http://customschemas.google.com/relationships/presentationmetadata" Target="metadata"/><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2.png>
</file>

<file path=ppt/media/image3.jpg>
</file>

<file path=ppt/media/image4.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49914df297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g249914df297_0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2591953d5c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g22591953d5c_0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2"/>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3"/>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3"/>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4"/>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4"/>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6"/>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6"/>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7"/>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17"/>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8"/>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1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1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1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0"/>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20"/>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1"/>
          <p:cNvSpPr/>
          <p:nvPr>
            <p:ph idx="2" type="pic"/>
          </p:nvPr>
        </p:nvSpPr>
        <p:spPr>
          <a:xfrm>
            <a:off x="5183188" y="987425"/>
            <a:ext cx="6172200" cy="4873625"/>
          </a:xfrm>
          <a:prstGeom prst="rect">
            <a:avLst/>
          </a:prstGeom>
          <a:noFill/>
          <a:ln>
            <a:noFill/>
          </a:ln>
        </p:spPr>
      </p:sp>
      <p:sp>
        <p:nvSpPr>
          <p:cNvPr id="64" name="Google Shape;64;p21"/>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slide" Target="/ppt/slides/slide5.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hyperlink" Target="http://drive.google.com/file/d/1X6z-1sxd6fKtNR-2kAaWIkzRzoTatwEO/view" TargetMode="External"/><Relationship Id="rId4" Type="http://schemas.openxmlformats.org/officeDocument/2006/relationships/image" Target="../media/image3.jpg"/><Relationship Id="rId5" Type="http://schemas.openxmlformats.org/officeDocument/2006/relationships/hyperlink" Target="http://drive.google.com/file/d/1sskpCTdGKdXL_-XoqzUm4v8gMH_RmS8S/view" TargetMode="External"/><Relationship Id="rId6"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3" name="Shape 83"/>
        <p:cNvGrpSpPr/>
        <p:nvPr/>
      </p:nvGrpSpPr>
      <p:grpSpPr>
        <a:xfrm>
          <a:off x="0" y="0"/>
          <a:ext cx="0" cy="0"/>
          <a:chOff x="0" y="0"/>
          <a:chExt cx="0" cy="0"/>
        </a:xfrm>
      </p:grpSpPr>
      <p:sp>
        <p:nvSpPr>
          <p:cNvPr id="84" name="Google Shape;84;p1"/>
          <p:cNvSpPr/>
          <p:nvPr/>
        </p:nvSpPr>
        <p:spPr>
          <a:xfrm>
            <a:off x="647246" y="0"/>
            <a:ext cx="418627" cy="6858000"/>
          </a:xfrm>
          <a:prstGeom prst="rect">
            <a:avLst/>
          </a:prstGeom>
          <a:gradFill>
            <a:gsLst>
              <a:gs pos="0">
                <a:srgbClr val="F5F7FC"/>
              </a:gs>
              <a:gs pos="17000">
                <a:srgbClr val="F5F7FC"/>
              </a:gs>
              <a:gs pos="100000">
                <a:srgbClr val="000000">
                  <a:alpha val="0"/>
                </a:srgbClr>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5" name="Google Shape;85;p1"/>
          <p:cNvSpPr/>
          <p:nvPr/>
        </p:nvSpPr>
        <p:spPr>
          <a:xfrm>
            <a:off x="314255" y="324433"/>
            <a:ext cx="1025237" cy="600364"/>
          </a:xfrm>
          <a:prstGeom prst="roundRect">
            <a:avLst>
              <a:gd fmla="val 16667" name="adj"/>
            </a:avLst>
          </a:prstGeom>
          <a:solidFill>
            <a:schemeClr val="dk1">
              <a:alpha val="2666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6" name="Google Shape;86;p1"/>
          <p:cNvSpPr/>
          <p:nvPr/>
        </p:nvSpPr>
        <p:spPr>
          <a:xfrm>
            <a:off x="286326" y="186574"/>
            <a:ext cx="966123" cy="543096"/>
          </a:xfrm>
          <a:prstGeom prst="roundRect">
            <a:avLst>
              <a:gd fmla="val 16667" name="adj"/>
            </a:avLst>
          </a:prstGeom>
          <a:solidFill>
            <a:srgbClr val="B3C6E7"/>
          </a:solid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b="0" i="0" lang="en-US" sz="2400" u="sng" cap="none" strike="noStrike">
                <a:solidFill>
                  <a:schemeClr val="dk1"/>
                </a:solidFill>
                <a:latin typeface="Calibri"/>
                <a:ea typeface="Calibri"/>
                <a:cs typeface="Calibri"/>
                <a:sym typeface="Calibri"/>
                <a:hlinkClick action="ppaction://hlinkshowjump?jump=nextslide">
                  <a:extLst>
                    <a:ext uri="{A12FA001-AC4F-418D-AE19-62706E023703}">
                      <ahyp:hlinkClr val="tx"/>
                    </a:ext>
                  </a:extLst>
                </a:hlinkClick>
              </a:rPr>
              <a:t>01</a:t>
            </a:r>
            <a:endParaRPr b="0" i="0" sz="2000" u="none" cap="none" strike="noStrike">
              <a:solidFill>
                <a:schemeClr val="dk1"/>
              </a:solidFill>
              <a:latin typeface="Calibri"/>
              <a:ea typeface="Calibri"/>
              <a:cs typeface="Calibri"/>
              <a:sym typeface="Calibri"/>
            </a:endParaRPr>
          </a:p>
        </p:txBody>
      </p:sp>
      <p:sp>
        <p:nvSpPr>
          <p:cNvPr id="87" name="Google Shape;87;p1"/>
          <p:cNvSpPr/>
          <p:nvPr/>
        </p:nvSpPr>
        <p:spPr>
          <a:xfrm>
            <a:off x="1" y="0"/>
            <a:ext cx="788078" cy="6858000"/>
          </a:xfrm>
          <a:prstGeom prst="rect">
            <a:avLst/>
          </a:prstGeom>
          <a:solidFill>
            <a:srgbClr val="B3C6E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8" name="Google Shape;88;p1"/>
          <p:cNvSpPr txBox="1"/>
          <p:nvPr/>
        </p:nvSpPr>
        <p:spPr>
          <a:xfrm>
            <a:off x="1629296" y="410369"/>
            <a:ext cx="9897686"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1" lang="en-US" sz="1800" u="none" cap="none" strike="noStrike">
                <a:solidFill>
                  <a:schemeClr val="dk1"/>
                </a:solidFill>
                <a:latin typeface="Times New Roman"/>
                <a:ea typeface="Times New Roman"/>
                <a:cs typeface="Times New Roman"/>
                <a:sym typeface="Times New Roman"/>
              </a:rPr>
              <a:t>“Digging Into Self-Supervised Monocular Depth Estimation”</a:t>
            </a:r>
            <a:endParaRPr b="1" i="1" sz="1800" u="none" cap="none" strike="noStrike">
              <a:solidFill>
                <a:schemeClr val="dk1"/>
              </a:solidFill>
              <a:latin typeface="Times New Roman"/>
              <a:ea typeface="Times New Roman"/>
              <a:cs typeface="Times New Roman"/>
              <a:sym typeface="Times New Roman"/>
            </a:endParaRPr>
          </a:p>
        </p:txBody>
      </p:sp>
      <p:sp>
        <p:nvSpPr>
          <p:cNvPr id="89" name="Google Shape;89;p1"/>
          <p:cNvSpPr txBox="1"/>
          <p:nvPr/>
        </p:nvSpPr>
        <p:spPr>
          <a:xfrm>
            <a:off x="2610196" y="910362"/>
            <a:ext cx="7574741"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1800" u="none" cap="none" strike="noStrike">
                <a:solidFill>
                  <a:schemeClr val="dk1"/>
                </a:solidFill>
                <a:latin typeface="Times New Roman"/>
                <a:ea typeface="Times New Roman"/>
                <a:cs typeface="Times New Roman"/>
                <a:sym typeface="Times New Roman"/>
              </a:rPr>
              <a:t>INTRODUCTION</a:t>
            </a:r>
            <a:endParaRPr b="1" i="0" sz="1800" u="none" cap="none" strike="noStrike">
              <a:solidFill>
                <a:schemeClr val="dk1"/>
              </a:solidFill>
              <a:latin typeface="Times New Roman"/>
              <a:ea typeface="Times New Roman"/>
              <a:cs typeface="Times New Roman"/>
              <a:sym typeface="Times New Roman"/>
            </a:endParaRPr>
          </a:p>
        </p:txBody>
      </p:sp>
      <p:sp>
        <p:nvSpPr>
          <p:cNvPr id="90" name="Google Shape;90;p1"/>
          <p:cNvSpPr txBox="1"/>
          <p:nvPr/>
        </p:nvSpPr>
        <p:spPr>
          <a:xfrm>
            <a:off x="1629296" y="1270618"/>
            <a:ext cx="10100100" cy="535650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0" i="0" lang="en-US" sz="1800" u="none" cap="none" strike="noStrike">
                <a:solidFill>
                  <a:schemeClr val="dk1"/>
                </a:solidFill>
                <a:latin typeface="Times New Roman"/>
                <a:ea typeface="Times New Roman"/>
                <a:cs typeface="Times New Roman"/>
                <a:sym typeface="Times New Roman"/>
              </a:rPr>
              <a:t>Per-pixel ground-truth depth data is challenging to acquire at scale. To overcome this limitation, self-supervised learning has emerged as a promising alternative for training models to perform monocular depth estimation. We proposed a set of improvements, which together result in both quantitatively and qualitatively improved depth maps compared to competing self-supervised methods. Research on self-supervised monocular training usually explores increasingly complex architectures, loss functions, and image formation models, all of which have recently helped to close the gap with fully-supervised methods. We show that a surprisingly simple model, and associated design choices, lead to superior predictions. In particular, we propose </a:t>
            </a:r>
            <a:endParaRPr b="0" i="0" sz="1800" u="none" cap="none" strike="noStrike">
              <a:solidFill>
                <a:schemeClr val="dk1"/>
              </a:solidFill>
              <a:latin typeface="Times New Roman"/>
              <a:ea typeface="Times New Roman"/>
              <a:cs typeface="Times New Roman"/>
              <a:sym typeface="Times New Roman"/>
            </a:endParaRPr>
          </a:p>
          <a:p>
            <a:pPr indent="0" lvl="0" marL="0" marR="0" rtl="0" algn="just">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342900" lvl="0" marL="457200" marR="0" rtl="0" algn="just">
              <a:spcBef>
                <a:spcPts val="0"/>
              </a:spcBef>
              <a:spcAft>
                <a:spcPts val="0"/>
              </a:spcAft>
              <a:buClr>
                <a:schemeClr val="dk1"/>
              </a:buClr>
              <a:buSzPts val="1800"/>
              <a:buFont typeface="Times New Roman"/>
              <a:buAutoNum type="arabicPeriod"/>
            </a:pPr>
            <a:r>
              <a:rPr lang="en-US" sz="1800">
                <a:solidFill>
                  <a:schemeClr val="dk1"/>
                </a:solidFill>
                <a:latin typeface="Times New Roman"/>
                <a:ea typeface="Times New Roman"/>
                <a:cs typeface="Times New Roman"/>
                <a:sym typeface="Times New Roman"/>
              </a:rPr>
              <a:t> A novel appearance matching loss to address the problem of occluded pixels that occur when using monocular supervision.</a:t>
            </a:r>
            <a:endParaRPr/>
          </a:p>
          <a:p>
            <a:pPr indent="-342900" lvl="0" marL="457200" marR="0" rtl="0" algn="just">
              <a:spcBef>
                <a:spcPts val="0"/>
              </a:spcBef>
              <a:spcAft>
                <a:spcPts val="0"/>
              </a:spcAft>
              <a:buClr>
                <a:schemeClr val="dk1"/>
              </a:buClr>
              <a:buSzPts val="1800"/>
              <a:buFont typeface="Times New Roman"/>
              <a:buAutoNum type="arabicPeriod"/>
            </a:pPr>
            <a:r>
              <a:rPr lang="en-US" sz="1800">
                <a:solidFill>
                  <a:schemeClr val="dk1"/>
                </a:solidFill>
                <a:latin typeface="Times New Roman"/>
                <a:ea typeface="Times New Roman"/>
                <a:cs typeface="Times New Roman"/>
                <a:sym typeface="Times New Roman"/>
              </a:rPr>
              <a:t>A novel and simple automasking approach to ignore pixels where no relative camera motion is observed in monocular training. </a:t>
            </a:r>
            <a:endParaRPr sz="1800">
              <a:solidFill>
                <a:schemeClr val="dk1"/>
              </a:solidFill>
              <a:latin typeface="Times New Roman"/>
              <a:ea typeface="Times New Roman"/>
              <a:cs typeface="Times New Roman"/>
              <a:sym typeface="Times New Roman"/>
            </a:endParaRPr>
          </a:p>
          <a:p>
            <a:pPr indent="-342900" lvl="0" marL="457200" marR="0" rtl="0" algn="just">
              <a:spcBef>
                <a:spcPts val="0"/>
              </a:spcBef>
              <a:spcAft>
                <a:spcPts val="0"/>
              </a:spcAft>
              <a:buClr>
                <a:schemeClr val="dk1"/>
              </a:buClr>
              <a:buSzPts val="1800"/>
              <a:buFont typeface="Times New Roman"/>
              <a:buAutoNum type="arabicPeriod"/>
            </a:pPr>
            <a:r>
              <a:rPr lang="en-US" sz="1800">
                <a:solidFill>
                  <a:schemeClr val="dk1"/>
                </a:solidFill>
                <a:latin typeface="Times New Roman"/>
                <a:ea typeface="Times New Roman"/>
                <a:cs typeface="Times New Roman"/>
                <a:sym typeface="Times New Roman"/>
              </a:rPr>
              <a:t>A multi-scale appearance matching loss that performs all image sampling at the input resolution, leading to a reduction in depth artifacts.</a:t>
            </a:r>
            <a:endParaRPr b="0" i="0" sz="1800" u="none" cap="none" strike="noStrike">
              <a:solidFill>
                <a:schemeClr val="dk1"/>
              </a:solidFill>
              <a:latin typeface="Times New Roman"/>
              <a:ea typeface="Times New Roman"/>
              <a:cs typeface="Times New Roman"/>
              <a:sym typeface="Times New Roman"/>
            </a:endParaRPr>
          </a:p>
          <a:p>
            <a:pPr indent="0" lvl="0" marL="0" marR="0" rtl="0" algn="just">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marR="0" rtl="0" algn="just">
              <a:spcBef>
                <a:spcPts val="0"/>
              </a:spcBef>
              <a:spcAft>
                <a:spcPts val="0"/>
              </a:spcAft>
              <a:buNone/>
            </a:pPr>
            <a:r>
              <a:rPr b="0" i="0" lang="en-US" sz="1800" u="none" cap="none" strike="noStrike">
                <a:solidFill>
                  <a:schemeClr val="dk1"/>
                </a:solidFill>
                <a:latin typeface="Times New Roman"/>
                <a:ea typeface="Times New Roman"/>
                <a:cs typeface="Times New Roman"/>
                <a:sym typeface="Times New Roman"/>
              </a:rPr>
              <a:t>We demonstrate the effectiveness of each component in isolation, and show high quality, state-of-the-art results on the KITTI benchmark. </a:t>
            </a:r>
            <a:endParaRPr b="0" i="0" sz="1800" u="none" cap="none" strike="noStrike">
              <a:solidFill>
                <a:schemeClr val="dk1"/>
              </a:solidFill>
              <a:latin typeface="Times New Roman"/>
              <a:ea typeface="Times New Roman"/>
              <a:cs typeface="Times New Roman"/>
              <a:sym typeface="Times New Roman"/>
            </a:endParaRPr>
          </a:p>
          <a:p>
            <a:pPr indent="0" lvl="0" marL="0" marR="0" rtl="0" algn="just">
              <a:spcBef>
                <a:spcPts val="0"/>
              </a:spcBef>
              <a:spcAft>
                <a:spcPts val="0"/>
              </a:spcAft>
              <a:buNone/>
            </a:pPr>
            <a:r>
              <a:t/>
            </a:r>
            <a:endParaRPr b="0" i="0" sz="1800" u="none" cap="none" strike="noStrike">
              <a:solidFill>
                <a:schemeClr val="dk1"/>
              </a:solidFill>
              <a:latin typeface="Times New Roman"/>
              <a:ea typeface="Times New Roman"/>
              <a:cs typeface="Times New Roman"/>
              <a:sym typeface="Times New Roman"/>
            </a:endParaRPr>
          </a:p>
        </p:txBody>
      </p:sp>
      <p:sp>
        <p:nvSpPr>
          <p:cNvPr id="91" name="Google Shape;91;p1"/>
          <p:cNvSpPr/>
          <p:nvPr/>
        </p:nvSpPr>
        <p:spPr>
          <a:xfrm>
            <a:off x="600364" y="0"/>
            <a:ext cx="360218" cy="6858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transition spd="slow">
    <p:push dir="r"/>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8"/>
          <p:cNvSpPr/>
          <p:nvPr/>
        </p:nvSpPr>
        <p:spPr>
          <a:xfrm>
            <a:off x="647246" y="0"/>
            <a:ext cx="418627" cy="6858000"/>
          </a:xfrm>
          <a:prstGeom prst="rect">
            <a:avLst/>
          </a:prstGeom>
          <a:gradFill>
            <a:gsLst>
              <a:gs pos="0">
                <a:srgbClr val="F5F7FC"/>
              </a:gs>
              <a:gs pos="17000">
                <a:srgbClr val="F5F7FC"/>
              </a:gs>
              <a:gs pos="100000">
                <a:srgbClr val="000000">
                  <a:alpha val="0"/>
                </a:srgbClr>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6" name="Google Shape;186;p8"/>
          <p:cNvSpPr/>
          <p:nvPr/>
        </p:nvSpPr>
        <p:spPr>
          <a:xfrm>
            <a:off x="304800" y="422562"/>
            <a:ext cx="1025237" cy="600364"/>
          </a:xfrm>
          <a:prstGeom prst="roundRect">
            <a:avLst>
              <a:gd fmla="val 16667" name="adj"/>
            </a:avLst>
          </a:prstGeom>
          <a:solidFill>
            <a:schemeClr val="dk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7" name="Google Shape;187;p8"/>
          <p:cNvSpPr/>
          <p:nvPr/>
        </p:nvSpPr>
        <p:spPr>
          <a:xfrm>
            <a:off x="286326" y="186574"/>
            <a:ext cx="966123" cy="543096"/>
          </a:xfrm>
          <a:prstGeom prst="roundRect">
            <a:avLst>
              <a:gd fmla="val 16667" name="adj"/>
            </a:avLst>
          </a:prstGeom>
          <a:solidFill>
            <a:srgbClr val="FAB0B0"/>
          </a:solid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en-US" sz="2400">
                <a:solidFill>
                  <a:schemeClr val="dk1"/>
                </a:solidFill>
                <a:latin typeface="Calibri"/>
                <a:ea typeface="Calibri"/>
                <a:cs typeface="Calibri"/>
                <a:sym typeface="Calibri"/>
              </a:rPr>
              <a:t>03</a:t>
            </a:r>
            <a:endParaRPr sz="2000">
              <a:solidFill>
                <a:schemeClr val="dk1"/>
              </a:solidFill>
              <a:latin typeface="Calibri"/>
              <a:ea typeface="Calibri"/>
              <a:cs typeface="Calibri"/>
              <a:sym typeface="Calibri"/>
            </a:endParaRPr>
          </a:p>
        </p:txBody>
      </p:sp>
      <p:sp>
        <p:nvSpPr>
          <p:cNvPr id="188" name="Google Shape;188;p8"/>
          <p:cNvSpPr/>
          <p:nvPr/>
        </p:nvSpPr>
        <p:spPr>
          <a:xfrm>
            <a:off x="1" y="0"/>
            <a:ext cx="788078" cy="6858000"/>
          </a:xfrm>
          <a:prstGeom prst="rect">
            <a:avLst/>
          </a:prstGeom>
          <a:solidFill>
            <a:srgbClr val="FAB0B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89" name="Google Shape;189;p8"/>
          <p:cNvSpPr txBox="1"/>
          <p:nvPr/>
        </p:nvSpPr>
        <p:spPr>
          <a:xfrm>
            <a:off x="1629300" y="1579800"/>
            <a:ext cx="10100100" cy="3140100"/>
          </a:xfrm>
          <a:prstGeom prst="rect">
            <a:avLst/>
          </a:prstGeom>
          <a:noFill/>
          <a:ln>
            <a:noFill/>
          </a:ln>
        </p:spPr>
        <p:txBody>
          <a:bodyPr anchorCtr="0" anchor="t" bIns="45700" lIns="91425" spcFirstLastPara="1" rIns="91425" wrap="square" tIns="45700">
            <a:spAutoFit/>
          </a:bodyPr>
          <a:lstStyle/>
          <a:p>
            <a:pPr indent="-342900" lvl="0" marL="457200" marR="0" rtl="0" algn="just">
              <a:spcBef>
                <a:spcPts val="0"/>
              </a:spcBef>
              <a:spcAft>
                <a:spcPts val="0"/>
              </a:spcAft>
              <a:buClr>
                <a:schemeClr val="dk1"/>
              </a:buClr>
              <a:buSzPts val="1800"/>
              <a:buFont typeface="Times New Roman"/>
              <a:buAutoNum type="arabicPeriod"/>
            </a:pPr>
            <a:r>
              <a:rPr b="1" lang="en-US" sz="1800">
                <a:solidFill>
                  <a:schemeClr val="dk1"/>
                </a:solidFill>
                <a:latin typeface="Times New Roman"/>
                <a:ea typeface="Times New Roman"/>
                <a:cs typeface="Times New Roman"/>
                <a:sym typeface="Times New Roman"/>
              </a:rPr>
              <a:t>Shashank Kapoor</a:t>
            </a:r>
            <a:endParaRPr b="1" sz="1800">
              <a:solidFill>
                <a:schemeClr val="dk1"/>
              </a:solidFill>
              <a:latin typeface="Times New Roman"/>
              <a:ea typeface="Times New Roman"/>
              <a:cs typeface="Times New Roman"/>
              <a:sym typeface="Times New Roman"/>
            </a:endParaRPr>
          </a:p>
          <a:p>
            <a:pPr indent="-342900" lvl="0" marL="914400" marR="0" rtl="0" algn="just">
              <a:spcBef>
                <a:spcPts val="0"/>
              </a:spcBef>
              <a:spcAft>
                <a:spcPts val="0"/>
              </a:spcAft>
              <a:buClr>
                <a:schemeClr val="dk1"/>
              </a:buClr>
              <a:buSzPts val="1800"/>
              <a:buFont typeface="Times New Roman"/>
              <a:buChar char="●"/>
            </a:pPr>
            <a:r>
              <a:rPr lang="en-US" sz="1800">
                <a:solidFill>
                  <a:schemeClr val="dk1"/>
                </a:solidFill>
                <a:latin typeface="Times New Roman"/>
                <a:ea typeface="Times New Roman"/>
                <a:cs typeface="Times New Roman"/>
                <a:sym typeface="Times New Roman"/>
              </a:rPr>
              <a:t>Literature Review.</a:t>
            </a:r>
            <a:endParaRPr sz="1800">
              <a:solidFill>
                <a:schemeClr val="dk1"/>
              </a:solidFill>
              <a:latin typeface="Times New Roman"/>
              <a:ea typeface="Times New Roman"/>
              <a:cs typeface="Times New Roman"/>
              <a:sym typeface="Times New Roman"/>
            </a:endParaRPr>
          </a:p>
          <a:p>
            <a:pPr indent="-342900" lvl="0" marL="914400" marR="0" rtl="0" algn="just">
              <a:spcBef>
                <a:spcPts val="0"/>
              </a:spcBef>
              <a:spcAft>
                <a:spcPts val="0"/>
              </a:spcAft>
              <a:buClr>
                <a:schemeClr val="dk1"/>
              </a:buClr>
              <a:buSzPts val="1800"/>
              <a:buFont typeface="Times New Roman"/>
              <a:buChar char="●"/>
            </a:pPr>
            <a:r>
              <a:rPr lang="en-US" sz="1800">
                <a:solidFill>
                  <a:schemeClr val="dk1"/>
                </a:solidFill>
                <a:latin typeface="Times New Roman"/>
                <a:ea typeface="Times New Roman"/>
                <a:cs typeface="Times New Roman"/>
                <a:sym typeface="Times New Roman"/>
              </a:rPr>
              <a:t>Pretraining of the model and testing on our dataset.</a:t>
            </a:r>
            <a:endParaRPr sz="1800">
              <a:solidFill>
                <a:schemeClr val="dk1"/>
              </a:solidFill>
              <a:latin typeface="Times New Roman"/>
              <a:ea typeface="Times New Roman"/>
              <a:cs typeface="Times New Roman"/>
              <a:sym typeface="Times New Roman"/>
            </a:endParaRPr>
          </a:p>
          <a:p>
            <a:pPr indent="-342900" lvl="0" marL="914400" marR="0" rtl="0" algn="just">
              <a:spcBef>
                <a:spcPts val="0"/>
              </a:spcBef>
              <a:spcAft>
                <a:spcPts val="0"/>
              </a:spcAft>
              <a:buClr>
                <a:schemeClr val="dk1"/>
              </a:buClr>
              <a:buSzPts val="1800"/>
              <a:buFont typeface="Times New Roman"/>
              <a:buChar char="●"/>
            </a:pPr>
            <a:r>
              <a:rPr lang="en-US" sz="1800">
                <a:solidFill>
                  <a:schemeClr val="dk1"/>
                </a:solidFill>
                <a:latin typeface="Times New Roman"/>
                <a:ea typeface="Times New Roman"/>
                <a:cs typeface="Times New Roman"/>
                <a:sym typeface="Times New Roman"/>
              </a:rPr>
              <a:t>Report and Presentation </a:t>
            </a:r>
            <a:r>
              <a:rPr lang="en-US" sz="1800">
                <a:solidFill>
                  <a:schemeClr val="dk1"/>
                </a:solidFill>
                <a:latin typeface="Times New Roman"/>
                <a:ea typeface="Times New Roman"/>
                <a:cs typeface="Times New Roman"/>
                <a:sym typeface="Times New Roman"/>
              </a:rPr>
              <a:t>write up.</a:t>
            </a:r>
            <a:endParaRPr sz="1800">
              <a:solidFill>
                <a:schemeClr val="dk1"/>
              </a:solidFill>
              <a:latin typeface="Times New Roman"/>
              <a:ea typeface="Times New Roman"/>
              <a:cs typeface="Times New Roman"/>
              <a:sym typeface="Times New Roman"/>
            </a:endParaRPr>
          </a:p>
          <a:p>
            <a:pPr indent="-342900" lvl="0" marL="457200" marR="0" rtl="0" algn="just">
              <a:spcBef>
                <a:spcPts val="0"/>
              </a:spcBef>
              <a:spcAft>
                <a:spcPts val="0"/>
              </a:spcAft>
              <a:buClr>
                <a:schemeClr val="dk1"/>
              </a:buClr>
              <a:buSzPts val="1800"/>
              <a:buFont typeface="Times New Roman"/>
              <a:buAutoNum type="arabicPeriod"/>
            </a:pPr>
            <a:r>
              <a:rPr b="1" lang="en-US" sz="1800">
                <a:solidFill>
                  <a:schemeClr val="dk1"/>
                </a:solidFill>
                <a:latin typeface="Times New Roman"/>
                <a:ea typeface="Times New Roman"/>
                <a:cs typeface="Times New Roman"/>
                <a:sym typeface="Times New Roman"/>
              </a:rPr>
              <a:t>Syed Rizwan Ali Quadri</a:t>
            </a:r>
            <a:endParaRPr b="1" sz="1800">
              <a:solidFill>
                <a:schemeClr val="dk1"/>
              </a:solidFill>
              <a:latin typeface="Times New Roman"/>
              <a:ea typeface="Times New Roman"/>
              <a:cs typeface="Times New Roman"/>
              <a:sym typeface="Times New Roman"/>
            </a:endParaRPr>
          </a:p>
          <a:p>
            <a:pPr indent="-342900" lvl="0" marL="914400" marR="0" rtl="0" algn="just">
              <a:spcBef>
                <a:spcPts val="0"/>
              </a:spcBef>
              <a:spcAft>
                <a:spcPts val="0"/>
              </a:spcAft>
              <a:buClr>
                <a:schemeClr val="dk1"/>
              </a:buClr>
              <a:buSzPts val="1800"/>
              <a:buFont typeface="Times New Roman"/>
              <a:buChar char="●"/>
            </a:pPr>
            <a:r>
              <a:rPr b="1" lang="en-US" sz="1800">
                <a:solidFill>
                  <a:schemeClr val="dk1"/>
                </a:solidFill>
                <a:latin typeface="Times New Roman"/>
                <a:ea typeface="Times New Roman"/>
                <a:cs typeface="Times New Roman"/>
                <a:sym typeface="Times New Roman"/>
              </a:rPr>
              <a:t>ds</a:t>
            </a:r>
            <a:endParaRPr b="1" sz="1800">
              <a:solidFill>
                <a:schemeClr val="dk1"/>
              </a:solidFill>
              <a:latin typeface="Times New Roman"/>
              <a:ea typeface="Times New Roman"/>
              <a:cs typeface="Times New Roman"/>
              <a:sym typeface="Times New Roman"/>
            </a:endParaRPr>
          </a:p>
          <a:p>
            <a:pPr indent="-342900" lvl="0" marL="914400" marR="0" rtl="0" algn="just">
              <a:spcBef>
                <a:spcPts val="0"/>
              </a:spcBef>
              <a:spcAft>
                <a:spcPts val="0"/>
              </a:spcAft>
              <a:buClr>
                <a:schemeClr val="dk1"/>
              </a:buClr>
              <a:buSzPts val="1800"/>
              <a:buFont typeface="Times New Roman"/>
              <a:buChar char="●"/>
            </a:pPr>
            <a:r>
              <a:t/>
            </a:r>
            <a:endParaRPr b="1" sz="1800">
              <a:solidFill>
                <a:schemeClr val="dk1"/>
              </a:solidFill>
              <a:latin typeface="Times New Roman"/>
              <a:ea typeface="Times New Roman"/>
              <a:cs typeface="Times New Roman"/>
              <a:sym typeface="Times New Roman"/>
            </a:endParaRPr>
          </a:p>
          <a:p>
            <a:pPr indent="0" lvl="0" marL="457200" marR="0" rtl="0" algn="just">
              <a:spcBef>
                <a:spcPts val="0"/>
              </a:spcBef>
              <a:spcAft>
                <a:spcPts val="0"/>
              </a:spcAft>
              <a:buNone/>
            </a:pPr>
            <a:r>
              <a:t/>
            </a:r>
            <a:endParaRPr b="1" sz="1800">
              <a:solidFill>
                <a:schemeClr val="dk1"/>
              </a:solidFill>
              <a:latin typeface="Times New Roman"/>
              <a:ea typeface="Times New Roman"/>
              <a:cs typeface="Times New Roman"/>
              <a:sym typeface="Times New Roman"/>
            </a:endParaRPr>
          </a:p>
          <a:p>
            <a:pPr indent="0" lvl="0" marL="457200" marR="0" rtl="0" algn="just">
              <a:spcBef>
                <a:spcPts val="0"/>
              </a:spcBef>
              <a:spcAft>
                <a:spcPts val="0"/>
              </a:spcAft>
              <a:buNone/>
            </a:pPr>
            <a:r>
              <a:t/>
            </a:r>
            <a:endParaRPr b="1" sz="1800">
              <a:solidFill>
                <a:schemeClr val="dk1"/>
              </a:solidFill>
              <a:latin typeface="Times New Roman"/>
              <a:ea typeface="Times New Roman"/>
              <a:cs typeface="Times New Roman"/>
              <a:sym typeface="Times New Roman"/>
            </a:endParaRPr>
          </a:p>
          <a:p>
            <a:pPr indent="-342900" lvl="0" marL="457200" marR="0" rtl="0" algn="just">
              <a:spcBef>
                <a:spcPts val="0"/>
              </a:spcBef>
              <a:spcAft>
                <a:spcPts val="0"/>
              </a:spcAft>
              <a:buClr>
                <a:schemeClr val="dk1"/>
              </a:buClr>
              <a:buSzPts val="1800"/>
              <a:buFont typeface="Times New Roman"/>
              <a:buAutoNum type="arabicPeriod"/>
            </a:pPr>
            <a:r>
              <a:rPr b="1" lang="en-US" sz="1800">
                <a:solidFill>
                  <a:schemeClr val="dk1"/>
                </a:solidFill>
                <a:latin typeface="Times New Roman"/>
                <a:ea typeface="Times New Roman"/>
                <a:cs typeface="Times New Roman"/>
                <a:sym typeface="Times New Roman"/>
              </a:rPr>
              <a:t>Shubham Patwar</a:t>
            </a:r>
            <a:endParaRPr b="1" sz="1800">
              <a:solidFill>
                <a:schemeClr val="dk1"/>
              </a:solidFill>
              <a:latin typeface="Times New Roman"/>
              <a:ea typeface="Times New Roman"/>
              <a:cs typeface="Times New Roman"/>
              <a:sym typeface="Times New Roman"/>
            </a:endParaRPr>
          </a:p>
          <a:p>
            <a:pPr indent="-342900" lvl="0" marL="914400" marR="0" rtl="0" algn="just">
              <a:spcBef>
                <a:spcPts val="0"/>
              </a:spcBef>
              <a:spcAft>
                <a:spcPts val="0"/>
              </a:spcAft>
              <a:buClr>
                <a:schemeClr val="dk1"/>
              </a:buClr>
              <a:buSzPts val="1800"/>
              <a:buFont typeface="Times New Roman"/>
              <a:buChar char="●"/>
            </a:pPr>
            <a:r>
              <a:t/>
            </a:r>
            <a:endParaRPr b="1" sz="1800">
              <a:solidFill>
                <a:schemeClr val="dk1"/>
              </a:solidFill>
              <a:latin typeface="Times New Roman"/>
              <a:ea typeface="Times New Roman"/>
              <a:cs typeface="Times New Roman"/>
              <a:sym typeface="Times New Roman"/>
            </a:endParaRPr>
          </a:p>
        </p:txBody>
      </p:sp>
      <p:sp>
        <p:nvSpPr>
          <p:cNvPr id="190" name="Google Shape;190;p8"/>
          <p:cNvSpPr txBox="1"/>
          <p:nvPr/>
        </p:nvSpPr>
        <p:spPr>
          <a:xfrm>
            <a:off x="2848493" y="422562"/>
            <a:ext cx="7090757"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1" lang="en-US" sz="1800">
                <a:solidFill>
                  <a:schemeClr val="dk1"/>
                </a:solidFill>
                <a:latin typeface="Times New Roman"/>
                <a:ea typeface="Times New Roman"/>
                <a:cs typeface="Times New Roman"/>
                <a:sym typeface="Times New Roman"/>
              </a:rPr>
              <a:t>Contribution</a:t>
            </a:r>
            <a:endParaRPr b="1" i="1" sz="1800">
              <a:solidFill>
                <a:schemeClr val="dk1"/>
              </a:solidFill>
              <a:latin typeface="Times New Roman"/>
              <a:ea typeface="Times New Roman"/>
              <a:cs typeface="Times New Roman"/>
              <a:sym typeface="Times New Roman"/>
            </a:endParaRPr>
          </a:p>
        </p:txBody>
      </p:sp>
    </p:spTree>
  </p:cSld>
  <p:clrMapOvr>
    <a:masterClrMapping/>
  </p:clrMapOvr>
  <p:transition spd="slow">
    <p:push dir="r"/>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9"/>
          <p:cNvSpPr/>
          <p:nvPr/>
        </p:nvSpPr>
        <p:spPr>
          <a:xfrm>
            <a:off x="647246" y="0"/>
            <a:ext cx="418627" cy="6858000"/>
          </a:xfrm>
          <a:prstGeom prst="rect">
            <a:avLst/>
          </a:prstGeom>
          <a:gradFill>
            <a:gsLst>
              <a:gs pos="0">
                <a:srgbClr val="F5F7FC"/>
              </a:gs>
              <a:gs pos="17000">
                <a:srgbClr val="F5F7FC"/>
              </a:gs>
              <a:gs pos="100000">
                <a:srgbClr val="000000">
                  <a:alpha val="0"/>
                </a:srgbClr>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6" name="Google Shape;196;p9"/>
          <p:cNvSpPr/>
          <p:nvPr/>
        </p:nvSpPr>
        <p:spPr>
          <a:xfrm>
            <a:off x="304800" y="422562"/>
            <a:ext cx="1025237" cy="600364"/>
          </a:xfrm>
          <a:prstGeom prst="roundRect">
            <a:avLst>
              <a:gd fmla="val 16667" name="adj"/>
            </a:avLst>
          </a:prstGeom>
          <a:solidFill>
            <a:schemeClr val="dk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7" name="Google Shape;197;p9"/>
          <p:cNvSpPr/>
          <p:nvPr/>
        </p:nvSpPr>
        <p:spPr>
          <a:xfrm>
            <a:off x="286326" y="186574"/>
            <a:ext cx="966123" cy="543096"/>
          </a:xfrm>
          <a:prstGeom prst="roundRect">
            <a:avLst>
              <a:gd fmla="val 16667" name="adj"/>
            </a:avLst>
          </a:prstGeom>
          <a:solidFill>
            <a:srgbClr val="FBBDEF"/>
          </a:solid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en-US" sz="2400">
                <a:solidFill>
                  <a:schemeClr val="dk1"/>
                </a:solidFill>
                <a:latin typeface="Calibri"/>
                <a:ea typeface="Calibri"/>
                <a:cs typeface="Calibri"/>
                <a:sym typeface="Calibri"/>
              </a:rPr>
              <a:t>03</a:t>
            </a:r>
            <a:endParaRPr sz="2000">
              <a:solidFill>
                <a:schemeClr val="dk1"/>
              </a:solidFill>
              <a:latin typeface="Calibri"/>
              <a:ea typeface="Calibri"/>
              <a:cs typeface="Calibri"/>
              <a:sym typeface="Calibri"/>
            </a:endParaRPr>
          </a:p>
        </p:txBody>
      </p:sp>
      <p:sp>
        <p:nvSpPr>
          <p:cNvPr id="198" name="Google Shape;198;p9"/>
          <p:cNvSpPr/>
          <p:nvPr/>
        </p:nvSpPr>
        <p:spPr>
          <a:xfrm>
            <a:off x="1" y="0"/>
            <a:ext cx="788078" cy="6858000"/>
          </a:xfrm>
          <a:prstGeom prst="rect">
            <a:avLst/>
          </a:prstGeom>
          <a:solidFill>
            <a:srgbClr val="FBBDE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99" name="Google Shape;199;p9"/>
          <p:cNvSpPr txBox="1"/>
          <p:nvPr/>
        </p:nvSpPr>
        <p:spPr>
          <a:xfrm>
            <a:off x="1629296" y="1779687"/>
            <a:ext cx="10100100" cy="36930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1800">
                <a:solidFill>
                  <a:schemeClr val="dk1"/>
                </a:solidFill>
                <a:latin typeface="Times New Roman"/>
                <a:ea typeface="Times New Roman"/>
                <a:cs typeface="Times New Roman"/>
                <a:sym typeface="Times New Roman"/>
              </a:rPr>
              <a:t>1.Clement Godard et. al.  </a:t>
            </a:r>
            <a:r>
              <a:rPr i="1" lang="en-US" sz="1800">
                <a:solidFill>
                  <a:schemeClr val="dk1"/>
                </a:solidFill>
                <a:latin typeface="Times New Roman"/>
                <a:ea typeface="Times New Roman"/>
                <a:cs typeface="Times New Roman"/>
                <a:sym typeface="Times New Roman"/>
              </a:rPr>
              <a:t>Digging Into Self-Supervised Monocular Depth Estimation. </a:t>
            </a:r>
            <a:r>
              <a:rPr lang="en-US" sz="1800">
                <a:solidFill>
                  <a:schemeClr val="dk1"/>
                </a:solidFill>
                <a:latin typeface="Times New Roman"/>
                <a:ea typeface="Times New Roman"/>
                <a:cs typeface="Times New Roman"/>
                <a:sym typeface="Times New Roman"/>
              </a:rPr>
              <a:t>CVPR August 2019.</a:t>
            </a:r>
            <a:endParaRPr sz="1800">
              <a:solidFill>
                <a:schemeClr val="dk1"/>
              </a:solidFill>
              <a:latin typeface="Times New Roman"/>
              <a:ea typeface="Times New Roman"/>
              <a:cs typeface="Times New Roman"/>
              <a:sym typeface="Times New Roman"/>
            </a:endParaRPr>
          </a:p>
        </p:txBody>
      </p:sp>
      <p:sp>
        <p:nvSpPr>
          <p:cNvPr id="200" name="Google Shape;200;p9"/>
          <p:cNvSpPr txBox="1"/>
          <p:nvPr/>
        </p:nvSpPr>
        <p:spPr>
          <a:xfrm>
            <a:off x="2848493" y="422562"/>
            <a:ext cx="7090757"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1" lang="en-US" sz="1800">
                <a:solidFill>
                  <a:schemeClr val="dk1"/>
                </a:solidFill>
                <a:latin typeface="Times New Roman"/>
                <a:ea typeface="Times New Roman"/>
                <a:cs typeface="Times New Roman"/>
                <a:sym typeface="Times New Roman"/>
              </a:rPr>
              <a:t>References</a:t>
            </a:r>
            <a:endParaRPr b="1" i="1" sz="1800">
              <a:solidFill>
                <a:schemeClr val="dk1"/>
              </a:solidFill>
              <a:latin typeface="Times New Roman"/>
              <a:ea typeface="Times New Roman"/>
              <a:cs typeface="Times New Roman"/>
              <a:sym typeface="Times New Roman"/>
            </a:endParaRPr>
          </a:p>
        </p:txBody>
      </p:sp>
    </p:spTree>
  </p:cSld>
  <p:clrMapOvr>
    <a:masterClrMapping/>
  </p:clrMapOvr>
  <p:transition spd="slow">
    <p:push dir="r"/>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10"/>
          <p:cNvSpPr txBox="1"/>
          <p:nvPr/>
        </p:nvSpPr>
        <p:spPr>
          <a:xfrm>
            <a:off x="3777673" y="3038764"/>
            <a:ext cx="4433455" cy="83099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Any suggestion?</a:t>
            </a:r>
            <a:endParaRPr/>
          </a:p>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To extend the idea in future work</a:t>
            </a:r>
            <a:endParaRPr/>
          </a:p>
        </p:txBody>
      </p:sp>
    </p:spTree>
  </p:cSld>
  <p:clrMapOvr>
    <a:masterClrMapping/>
  </p:clrMapOvr>
  <p:transition spd="slow">
    <p:push dir="r"/>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11"/>
          <p:cNvSpPr txBox="1"/>
          <p:nvPr/>
        </p:nvSpPr>
        <p:spPr>
          <a:xfrm>
            <a:off x="3777673" y="3038764"/>
            <a:ext cx="4433455"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chemeClr val="dk1"/>
                </a:solidFill>
                <a:latin typeface="Times New Roman"/>
                <a:ea typeface="Times New Roman"/>
                <a:cs typeface="Times New Roman"/>
                <a:sym typeface="Times New Roman"/>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2"/>
          <p:cNvSpPr/>
          <p:nvPr/>
        </p:nvSpPr>
        <p:spPr>
          <a:xfrm>
            <a:off x="647246" y="0"/>
            <a:ext cx="418627" cy="6858000"/>
          </a:xfrm>
          <a:prstGeom prst="rect">
            <a:avLst/>
          </a:prstGeom>
          <a:gradFill>
            <a:gsLst>
              <a:gs pos="0">
                <a:srgbClr val="F5F7FC"/>
              </a:gs>
              <a:gs pos="17000">
                <a:srgbClr val="F5F7FC"/>
              </a:gs>
              <a:gs pos="100000">
                <a:srgbClr val="000000">
                  <a:alpha val="0"/>
                </a:srgbClr>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7" name="Google Shape;97;p2"/>
          <p:cNvSpPr/>
          <p:nvPr/>
        </p:nvSpPr>
        <p:spPr>
          <a:xfrm>
            <a:off x="314255" y="324433"/>
            <a:ext cx="1025237" cy="600364"/>
          </a:xfrm>
          <a:prstGeom prst="roundRect">
            <a:avLst>
              <a:gd fmla="val 16667" name="adj"/>
            </a:avLst>
          </a:prstGeom>
          <a:solidFill>
            <a:schemeClr val="dk1">
              <a:alpha val="2666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8" name="Google Shape;98;p2"/>
          <p:cNvSpPr/>
          <p:nvPr/>
        </p:nvSpPr>
        <p:spPr>
          <a:xfrm>
            <a:off x="286326" y="186574"/>
            <a:ext cx="966123" cy="543096"/>
          </a:xfrm>
          <a:prstGeom prst="roundRect">
            <a:avLst>
              <a:gd fmla="val 16667" name="adj"/>
            </a:avLst>
          </a:prstGeom>
          <a:solidFill>
            <a:srgbClr val="B3C6E7"/>
          </a:solid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b="0" i="0" lang="en-US" sz="2400" u="none" cap="none" strike="noStrike">
                <a:solidFill>
                  <a:schemeClr val="dk1"/>
                </a:solidFill>
                <a:latin typeface="Calibri"/>
                <a:ea typeface="Calibri"/>
                <a:cs typeface="Calibri"/>
                <a:sym typeface="Calibri"/>
              </a:rPr>
              <a:t>02</a:t>
            </a:r>
            <a:endParaRPr b="0" i="0" sz="2000" u="none" cap="none" strike="noStrike">
              <a:solidFill>
                <a:schemeClr val="dk1"/>
              </a:solidFill>
              <a:latin typeface="Calibri"/>
              <a:ea typeface="Calibri"/>
              <a:cs typeface="Calibri"/>
              <a:sym typeface="Calibri"/>
            </a:endParaRPr>
          </a:p>
        </p:txBody>
      </p:sp>
      <p:sp>
        <p:nvSpPr>
          <p:cNvPr id="99" name="Google Shape;99;p2"/>
          <p:cNvSpPr/>
          <p:nvPr/>
        </p:nvSpPr>
        <p:spPr>
          <a:xfrm>
            <a:off x="1" y="0"/>
            <a:ext cx="788078" cy="6858000"/>
          </a:xfrm>
          <a:prstGeom prst="rect">
            <a:avLst/>
          </a:prstGeom>
          <a:solidFill>
            <a:srgbClr val="B3C6E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0" name="Google Shape;100;p2"/>
          <p:cNvSpPr txBox="1"/>
          <p:nvPr/>
        </p:nvSpPr>
        <p:spPr>
          <a:xfrm>
            <a:off x="1798575" y="418875"/>
            <a:ext cx="96150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1" lang="en-US" sz="1800">
                <a:solidFill>
                  <a:schemeClr val="dk1"/>
                </a:solidFill>
                <a:latin typeface="Times New Roman"/>
                <a:ea typeface="Times New Roman"/>
                <a:cs typeface="Times New Roman"/>
                <a:sym typeface="Times New Roman"/>
              </a:rPr>
              <a:t>Previous Research Work</a:t>
            </a:r>
            <a:endParaRPr b="1" i="1" sz="1800">
              <a:solidFill>
                <a:schemeClr val="dk1"/>
              </a:solidFill>
              <a:latin typeface="Times New Roman"/>
              <a:ea typeface="Times New Roman"/>
              <a:cs typeface="Times New Roman"/>
              <a:sym typeface="Times New Roman"/>
            </a:endParaRPr>
          </a:p>
        </p:txBody>
      </p:sp>
      <p:sp>
        <p:nvSpPr>
          <p:cNvPr id="101" name="Google Shape;101;p2"/>
          <p:cNvSpPr txBox="1"/>
          <p:nvPr/>
        </p:nvSpPr>
        <p:spPr>
          <a:xfrm>
            <a:off x="1670848" y="1076675"/>
            <a:ext cx="6070500" cy="5356500"/>
          </a:xfrm>
          <a:prstGeom prst="rect">
            <a:avLst/>
          </a:prstGeom>
          <a:noFill/>
          <a:ln>
            <a:noFill/>
          </a:ln>
        </p:spPr>
        <p:txBody>
          <a:bodyPr anchorCtr="0" anchor="t" bIns="45700" lIns="91425" spcFirstLastPara="1" rIns="91425" wrap="square" tIns="45700">
            <a:spAutoFit/>
          </a:bodyPr>
          <a:lstStyle/>
          <a:p>
            <a:pPr indent="-342900" lvl="0" marL="457200" marR="0" rtl="0" algn="just">
              <a:spcBef>
                <a:spcPts val="0"/>
              </a:spcBef>
              <a:spcAft>
                <a:spcPts val="0"/>
              </a:spcAft>
              <a:buClr>
                <a:schemeClr val="dk1"/>
              </a:buClr>
              <a:buSzPts val="1800"/>
              <a:buFont typeface="Times New Roman"/>
              <a:buAutoNum type="arabicPeriod"/>
            </a:pPr>
            <a:r>
              <a:rPr b="1" lang="en-US" sz="1800">
                <a:solidFill>
                  <a:schemeClr val="dk1"/>
                </a:solidFill>
                <a:latin typeface="Times New Roman"/>
                <a:ea typeface="Times New Roman"/>
                <a:cs typeface="Times New Roman"/>
                <a:sym typeface="Times New Roman"/>
              </a:rPr>
              <a:t>Supervised Depth Estimation:</a:t>
            </a:r>
            <a:endParaRPr b="1" sz="1800">
              <a:solidFill>
                <a:schemeClr val="dk1"/>
              </a:solidFill>
              <a:latin typeface="Times New Roman"/>
              <a:ea typeface="Times New Roman"/>
              <a:cs typeface="Times New Roman"/>
              <a:sym typeface="Times New Roman"/>
            </a:endParaRPr>
          </a:p>
          <a:p>
            <a:pPr indent="0" lvl="0" marL="457200" marR="0" rtl="0" algn="just">
              <a:spcBef>
                <a:spcPts val="0"/>
              </a:spcBef>
              <a:spcAft>
                <a:spcPts val="0"/>
              </a:spcAft>
              <a:buNone/>
            </a:pPr>
            <a:r>
              <a:rPr lang="en-US" sz="1800">
                <a:solidFill>
                  <a:schemeClr val="dk1"/>
                </a:solidFill>
                <a:latin typeface="Times New Roman"/>
                <a:ea typeface="Times New Roman"/>
                <a:cs typeface="Times New Roman"/>
                <a:sym typeface="Times New Roman"/>
              </a:rPr>
              <a:t>Estimating depth from a single image is an inherently </a:t>
            </a:r>
            <a:r>
              <a:rPr lang="en-US" sz="1800">
                <a:solidFill>
                  <a:schemeClr val="dk1"/>
                </a:solidFill>
                <a:latin typeface="Times New Roman"/>
                <a:ea typeface="Times New Roman"/>
                <a:cs typeface="Times New Roman"/>
                <a:sym typeface="Times New Roman"/>
              </a:rPr>
              <a:t>ill posed</a:t>
            </a:r>
            <a:r>
              <a:rPr lang="en-US" sz="1800">
                <a:solidFill>
                  <a:schemeClr val="dk1"/>
                </a:solidFill>
                <a:latin typeface="Times New Roman"/>
                <a:ea typeface="Times New Roman"/>
                <a:cs typeface="Times New Roman"/>
                <a:sym typeface="Times New Roman"/>
              </a:rPr>
              <a:t> problem as the same input image can project to multiple plausible depths.</a:t>
            </a:r>
            <a:endParaRPr sz="1800">
              <a:solidFill>
                <a:schemeClr val="dk1"/>
              </a:solidFill>
              <a:latin typeface="Times New Roman"/>
              <a:ea typeface="Times New Roman"/>
              <a:cs typeface="Times New Roman"/>
              <a:sym typeface="Times New Roman"/>
            </a:endParaRPr>
          </a:p>
          <a:p>
            <a:pPr indent="0" lvl="0" marL="457200" marR="0" rtl="0" algn="just">
              <a:spcBef>
                <a:spcPts val="0"/>
              </a:spcBef>
              <a:spcAft>
                <a:spcPts val="0"/>
              </a:spcAft>
              <a:buNone/>
            </a:pPr>
            <a:r>
              <a:rPr lang="en-US" sz="1800">
                <a:solidFill>
                  <a:schemeClr val="dk1"/>
                </a:solidFill>
                <a:latin typeface="Times New Roman"/>
                <a:ea typeface="Times New Roman"/>
                <a:cs typeface="Times New Roman"/>
                <a:sym typeface="Times New Roman"/>
              </a:rPr>
              <a:t>Many of the methods are fully supervised, requiring ground truth depth during training.  Recent work has shown that conventional structure-from-motion (SfM) pipelines can generate sparse training signal for both camera pose and depth.</a:t>
            </a:r>
            <a:endParaRPr b="1" sz="1800">
              <a:solidFill>
                <a:schemeClr val="dk1"/>
              </a:solidFill>
              <a:latin typeface="Times New Roman"/>
              <a:ea typeface="Times New Roman"/>
              <a:cs typeface="Times New Roman"/>
              <a:sym typeface="Times New Roman"/>
            </a:endParaRPr>
          </a:p>
          <a:p>
            <a:pPr indent="-342900" lvl="0" marL="457200" marR="0" rtl="0" algn="just">
              <a:spcBef>
                <a:spcPts val="0"/>
              </a:spcBef>
              <a:spcAft>
                <a:spcPts val="0"/>
              </a:spcAft>
              <a:buClr>
                <a:schemeClr val="dk1"/>
              </a:buClr>
              <a:buSzPts val="1800"/>
              <a:buFont typeface="Times New Roman"/>
              <a:buAutoNum type="arabicPeriod"/>
            </a:pPr>
            <a:r>
              <a:rPr b="1" lang="en-US" sz="1800">
                <a:solidFill>
                  <a:schemeClr val="dk1"/>
                </a:solidFill>
                <a:latin typeface="Times New Roman"/>
                <a:ea typeface="Times New Roman"/>
                <a:cs typeface="Times New Roman"/>
                <a:sym typeface="Times New Roman"/>
              </a:rPr>
              <a:t>Self-supervised Depth Estimation:</a:t>
            </a:r>
            <a:endParaRPr b="1" sz="1800">
              <a:solidFill>
                <a:schemeClr val="dk1"/>
              </a:solidFill>
              <a:latin typeface="Times New Roman"/>
              <a:ea typeface="Times New Roman"/>
              <a:cs typeface="Times New Roman"/>
              <a:sym typeface="Times New Roman"/>
            </a:endParaRPr>
          </a:p>
          <a:p>
            <a:pPr indent="0" lvl="0" marL="457200" marR="0" rtl="0" algn="just">
              <a:spcBef>
                <a:spcPts val="0"/>
              </a:spcBef>
              <a:spcAft>
                <a:spcPts val="0"/>
              </a:spcAft>
              <a:buNone/>
            </a:pPr>
            <a:r>
              <a:rPr lang="en-US" sz="1800">
                <a:solidFill>
                  <a:schemeClr val="dk1"/>
                </a:solidFill>
                <a:latin typeface="Times New Roman"/>
                <a:ea typeface="Times New Roman"/>
                <a:cs typeface="Times New Roman"/>
                <a:sym typeface="Times New Roman"/>
              </a:rPr>
              <a:t>In the absence of ground truth depth, one alternative is to train depth estimation models using image reconstruction as the supervisory signal. </a:t>
            </a:r>
            <a:endParaRPr sz="1800">
              <a:solidFill>
                <a:schemeClr val="dk1"/>
              </a:solidFill>
              <a:latin typeface="Times New Roman"/>
              <a:ea typeface="Times New Roman"/>
              <a:cs typeface="Times New Roman"/>
              <a:sym typeface="Times New Roman"/>
            </a:endParaRPr>
          </a:p>
          <a:p>
            <a:pPr indent="-342900" lvl="0" marL="914400" marR="0" rtl="0" algn="just">
              <a:spcBef>
                <a:spcPts val="0"/>
              </a:spcBef>
              <a:spcAft>
                <a:spcPts val="0"/>
              </a:spcAft>
              <a:buClr>
                <a:schemeClr val="dk1"/>
              </a:buClr>
              <a:buSzPts val="1800"/>
              <a:buFont typeface="Times New Roman"/>
              <a:buChar char="●"/>
            </a:pPr>
            <a:r>
              <a:rPr b="1" lang="en-US" sz="1800">
                <a:solidFill>
                  <a:schemeClr val="dk1"/>
                </a:solidFill>
                <a:latin typeface="Times New Roman"/>
                <a:ea typeface="Times New Roman"/>
                <a:cs typeface="Times New Roman"/>
                <a:sym typeface="Times New Roman"/>
              </a:rPr>
              <a:t>Self -supervised Stereo Training:</a:t>
            </a:r>
            <a:endParaRPr b="1" sz="1800">
              <a:solidFill>
                <a:schemeClr val="dk1"/>
              </a:solidFill>
              <a:latin typeface="Times New Roman"/>
              <a:ea typeface="Times New Roman"/>
              <a:cs typeface="Times New Roman"/>
              <a:sym typeface="Times New Roman"/>
            </a:endParaRPr>
          </a:p>
          <a:p>
            <a:pPr indent="0" lvl="0" marL="914400" marR="0" rtl="0" algn="just">
              <a:spcBef>
                <a:spcPts val="0"/>
              </a:spcBef>
              <a:spcAft>
                <a:spcPts val="0"/>
              </a:spcAft>
              <a:buNone/>
            </a:pPr>
            <a:r>
              <a:rPr lang="en-US" sz="1800">
                <a:solidFill>
                  <a:schemeClr val="dk1"/>
                </a:solidFill>
                <a:latin typeface="Times New Roman"/>
                <a:ea typeface="Times New Roman"/>
                <a:cs typeface="Times New Roman"/>
                <a:sym typeface="Times New Roman"/>
              </a:rPr>
              <a:t>synchronized stereo pairs are available during        training, and by predicting the pixel disparities between the pair, a deep network can be trained to perform monocular depth estimation at test time.</a:t>
            </a:r>
            <a:endParaRPr b="1" sz="1800">
              <a:solidFill>
                <a:schemeClr val="dk1"/>
              </a:solidFill>
              <a:latin typeface="Times New Roman"/>
              <a:ea typeface="Times New Roman"/>
              <a:cs typeface="Times New Roman"/>
              <a:sym typeface="Times New Roman"/>
            </a:endParaRPr>
          </a:p>
          <a:p>
            <a:pPr indent="0" lvl="0" marL="914400" marR="0" rtl="0" algn="just">
              <a:spcBef>
                <a:spcPts val="0"/>
              </a:spcBef>
              <a:spcAft>
                <a:spcPts val="0"/>
              </a:spcAft>
              <a:buNone/>
            </a:pPr>
            <a:r>
              <a:t/>
            </a:r>
            <a:endParaRPr b="1" sz="1800">
              <a:solidFill>
                <a:schemeClr val="dk1"/>
              </a:solidFill>
              <a:latin typeface="Times New Roman"/>
              <a:ea typeface="Times New Roman"/>
              <a:cs typeface="Times New Roman"/>
              <a:sym typeface="Times New Roman"/>
            </a:endParaRPr>
          </a:p>
        </p:txBody>
      </p:sp>
      <p:pic>
        <p:nvPicPr>
          <p:cNvPr descr="example input output gif" id="102" name="Google Shape;102;p2"/>
          <p:cNvPicPr preferRelativeResize="0"/>
          <p:nvPr/>
        </p:nvPicPr>
        <p:blipFill rotWithShape="1">
          <a:blip r:embed="rId3">
            <a:alphaModFix/>
          </a:blip>
          <a:srcRect b="0" l="0" r="0" t="0"/>
          <a:stretch/>
        </p:blipFill>
        <p:spPr>
          <a:xfrm>
            <a:off x="8077075" y="2083575"/>
            <a:ext cx="3903475" cy="2358350"/>
          </a:xfrm>
          <a:prstGeom prst="rect">
            <a:avLst/>
          </a:prstGeom>
          <a:noFill/>
          <a:ln>
            <a:noFill/>
          </a:ln>
        </p:spPr>
      </p:pic>
      <p:sp>
        <p:nvSpPr>
          <p:cNvPr id="103" name="Google Shape;103;p2"/>
          <p:cNvSpPr/>
          <p:nvPr/>
        </p:nvSpPr>
        <p:spPr>
          <a:xfrm>
            <a:off x="600364" y="0"/>
            <a:ext cx="360218" cy="6858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4" name="Google Shape;104;p2"/>
          <p:cNvSpPr txBox="1"/>
          <p:nvPr/>
        </p:nvSpPr>
        <p:spPr>
          <a:xfrm>
            <a:off x="8077075" y="4692550"/>
            <a:ext cx="4316100" cy="923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lang="en-US" sz="1800">
                <a:solidFill>
                  <a:schemeClr val="dk1"/>
                </a:solidFill>
                <a:latin typeface="Times New Roman"/>
                <a:ea typeface="Times New Roman"/>
                <a:cs typeface="Times New Roman"/>
                <a:sym typeface="Times New Roman"/>
              </a:rPr>
              <a:t>Figure 1. Qualitative  results</a:t>
            </a:r>
            <a:r>
              <a:rPr lang="en-US" sz="1800">
                <a:solidFill>
                  <a:schemeClr val="dk1"/>
                </a:solidFill>
                <a:latin typeface="Times New Roman"/>
                <a:ea typeface="Times New Roman"/>
                <a:cs typeface="Times New Roman"/>
                <a:sym typeface="Times New Roman"/>
              </a:rPr>
              <a:t>. All methods were trained on KITTI using monocular supervision.</a:t>
            </a:r>
            <a:endParaRPr sz="1800">
              <a:solidFill>
                <a:schemeClr val="dk1"/>
              </a:solidFill>
              <a:latin typeface="Times New Roman"/>
              <a:ea typeface="Times New Roman"/>
              <a:cs typeface="Times New Roman"/>
              <a:sym typeface="Times New Roman"/>
            </a:endParaRPr>
          </a:p>
        </p:txBody>
      </p:sp>
    </p:spTree>
  </p:cSld>
  <p:clrMapOvr>
    <a:masterClrMapping/>
  </p:clrMapOvr>
  <p:transition spd="slow">
    <p:push dir="r"/>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g249914df297_0_30"/>
          <p:cNvSpPr/>
          <p:nvPr/>
        </p:nvSpPr>
        <p:spPr>
          <a:xfrm>
            <a:off x="647246" y="0"/>
            <a:ext cx="418500" cy="6858000"/>
          </a:xfrm>
          <a:prstGeom prst="rect">
            <a:avLst/>
          </a:prstGeom>
          <a:gradFill>
            <a:gsLst>
              <a:gs pos="0">
                <a:srgbClr val="F5F7FC"/>
              </a:gs>
              <a:gs pos="17000">
                <a:srgbClr val="F5F7FC"/>
              </a:gs>
              <a:gs pos="100000">
                <a:srgbClr val="000000">
                  <a:alpha val="0"/>
                </a:srgbClr>
              </a:gs>
            </a:gsLst>
            <a:lin ang="10800025"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0" name="Google Shape;110;g249914df297_0_30"/>
          <p:cNvSpPr/>
          <p:nvPr/>
        </p:nvSpPr>
        <p:spPr>
          <a:xfrm>
            <a:off x="314255" y="324433"/>
            <a:ext cx="1025100" cy="600300"/>
          </a:xfrm>
          <a:prstGeom prst="roundRect">
            <a:avLst>
              <a:gd fmla="val 16667" name="adj"/>
            </a:avLst>
          </a:prstGeom>
          <a:solidFill>
            <a:schemeClr val="dk1">
              <a:alpha val="2667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1" name="Google Shape;111;g249914df297_0_30"/>
          <p:cNvSpPr/>
          <p:nvPr/>
        </p:nvSpPr>
        <p:spPr>
          <a:xfrm>
            <a:off x="286326" y="186574"/>
            <a:ext cx="966000" cy="543000"/>
          </a:xfrm>
          <a:prstGeom prst="roundRect">
            <a:avLst>
              <a:gd fmla="val 16667" name="adj"/>
            </a:avLst>
          </a:prstGeom>
          <a:solidFill>
            <a:srgbClr val="B3C6E7"/>
          </a:solid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b="0" i="0" lang="en-US" sz="2400" u="none" cap="none" strike="noStrike">
                <a:solidFill>
                  <a:schemeClr val="dk1"/>
                </a:solidFill>
                <a:latin typeface="Calibri"/>
                <a:ea typeface="Calibri"/>
                <a:cs typeface="Calibri"/>
                <a:sym typeface="Calibri"/>
              </a:rPr>
              <a:t>0</a:t>
            </a:r>
            <a:r>
              <a:rPr lang="en-US" sz="2400">
                <a:solidFill>
                  <a:schemeClr val="dk1"/>
                </a:solidFill>
                <a:latin typeface="Calibri"/>
                <a:ea typeface="Calibri"/>
                <a:cs typeface="Calibri"/>
                <a:sym typeface="Calibri"/>
              </a:rPr>
              <a:t>3</a:t>
            </a:r>
            <a:endParaRPr b="0" i="0" sz="2000" u="none" cap="none" strike="noStrike">
              <a:solidFill>
                <a:schemeClr val="dk1"/>
              </a:solidFill>
              <a:latin typeface="Calibri"/>
              <a:ea typeface="Calibri"/>
              <a:cs typeface="Calibri"/>
              <a:sym typeface="Calibri"/>
            </a:endParaRPr>
          </a:p>
        </p:txBody>
      </p:sp>
      <p:sp>
        <p:nvSpPr>
          <p:cNvPr id="112" name="Google Shape;112;g249914df297_0_30"/>
          <p:cNvSpPr/>
          <p:nvPr/>
        </p:nvSpPr>
        <p:spPr>
          <a:xfrm>
            <a:off x="1" y="0"/>
            <a:ext cx="788100" cy="6858000"/>
          </a:xfrm>
          <a:prstGeom prst="rect">
            <a:avLst/>
          </a:prstGeom>
          <a:solidFill>
            <a:srgbClr val="B3C6E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3" name="Google Shape;113;g249914df297_0_30"/>
          <p:cNvSpPr txBox="1"/>
          <p:nvPr/>
        </p:nvSpPr>
        <p:spPr>
          <a:xfrm>
            <a:off x="1798575" y="418875"/>
            <a:ext cx="96150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1" lang="en-US" sz="1800">
                <a:solidFill>
                  <a:schemeClr val="dk1"/>
                </a:solidFill>
                <a:latin typeface="Times New Roman"/>
                <a:ea typeface="Times New Roman"/>
                <a:cs typeface="Times New Roman"/>
                <a:sym typeface="Times New Roman"/>
              </a:rPr>
              <a:t>Continued..</a:t>
            </a:r>
            <a:endParaRPr b="1" i="1" sz="1800">
              <a:solidFill>
                <a:schemeClr val="dk1"/>
              </a:solidFill>
              <a:latin typeface="Times New Roman"/>
              <a:ea typeface="Times New Roman"/>
              <a:cs typeface="Times New Roman"/>
              <a:sym typeface="Times New Roman"/>
            </a:endParaRPr>
          </a:p>
        </p:txBody>
      </p:sp>
      <p:sp>
        <p:nvSpPr>
          <p:cNvPr id="114" name="Google Shape;114;g249914df297_0_30"/>
          <p:cNvSpPr txBox="1"/>
          <p:nvPr/>
        </p:nvSpPr>
        <p:spPr>
          <a:xfrm>
            <a:off x="1670848" y="1076675"/>
            <a:ext cx="6070500" cy="4248300"/>
          </a:xfrm>
          <a:prstGeom prst="rect">
            <a:avLst/>
          </a:prstGeom>
          <a:noFill/>
          <a:ln>
            <a:noFill/>
          </a:ln>
        </p:spPr>
        <p:txBody>
          <a:bodyPr anchorCtr="0" anchor="t" bIns="45700" lIns="91425" spcFirstLastPara="1" rIns="91425" wrap="square" tIns="45700">
            <a:spAutoFit/>
          </a:bodyPr>
          <a:lstStyle/>
          <a:p>
            <a:pPr indent="-342900" lvl="0" marL="914400" rtl="0" algn="just">
              <a:spcBef>
                <a:spcPts val="0"/>
              </a:spcBef>
              <a:spcAft>
                <a:spcPts val="0"/>
              </a:spcAft>
              <a:buClr>
                <a:schemeClr val="dk1"/>
              </a:buClr>
              <a:buSzPts val="1800"/>
              <a:buFont typeface="Times New Roman"/>
              <a:buChar char="●"/>
            </a:pPr>
            <a:r>
              <a:rPr b="1" lang="en-US" sz="1800">
                <a:solidFill>
                  <a:schemeClr val="dk1"/>
                </a:solidFill>
                <a:latin typeface="Times New Roman"/>
                <a:ea typeface="Times New Roman"/>
                <a:cs typeface="Times New Roman"/>
                <a:sym typeface="Times New Roman"/>
              </a:rPr>
              <a:t>Self-supervised Monocular Training:</a:t>
            </a:r>
            <a:endParaRPr b="1" sz="1800">
              <a:solidFill>
                <a:schemeClr val="dk1"/>
              </a:solidFill>
              <a:latin typeface="Times New Roman"/>
              <a:ea typeface="Times New Roman"/>
              <a:cs typeface="Times New Roman"/>
              <a:sym typeface="Times New Roman"/>
            </a:endParaRPr>
          </a:p>
          <a:p>
            <a:pPr indent="0" lvl="0" marL="914400" rtl="0" algn="just">
              <a:spcBef>
                <a:spcPts val="0"/>
              </a:spcBef>
              <a:spcAft>
                <a:spcPts val="0"/>
              </a:spcAft>
              <a:buNone/>
            </a:pPr>
            <a:r>
              <a:rPr lang="en-US" sz="1800">
                <a:solidFill>
                  <a:schemeClr val="dk1"/>
                </a:solidFill>
                <a:latin typeface="Times New Roman"/>
                <a:ea typeface="Times New Roman"/>
                <a:cs typeface="Times New Roman"/>
                <a:sym typeface="Times New Roman"/>
              </a:rPr>
              <a:t>In self-supervision, we use monocular videos, where consecutive temporal frames provide the training signal. Here, in addition to predicting depth, the network has to also estimate the camera pose between frames, which is challenging in the presence of object motion. This estimated camera pose is only needed during training to help constrain the depth estimation network</a:t>
            </a:r>
            <a:endParaRPr b="1" sz="1800">
              <a:solidFill>
                <a:schemeClr val="dk1"/>
              </a:solidFill>
              <a:latin typeface="Times New Roman"/>
              <a:ea typeface="Times New Roman"/>
              <a:cs typeface="Times New Roman"/>
              <a:sym typeface="Times New Roman"/>
            </a:endParaRPr>
          </a:p>
          <a:p>
            <a:pPr indent="-342900" lvl="0" marL="914400" rtl="0" algn="just">
              <a:spcBef>
                <a:spcPts val="0"/>
              </a:spcBef>
              <a:spcAft>
                <a:spcPts val="0"/>
              </a:spcAft>
              <a:buClr>
                <a:schemeClr val="dk1"/>
              </a:buClr>
              <a:buSzPts val="1800"/>
              <a:buFont typeface="Times New Roman"/>
              <a:buChar char="●"/>
            </a:pPr>
            <a:r>
              <a:rPr b="1" lang="en-US" sz="1800">
                <a:solidFill>
                  <a:schemeClr val="dk1"/>
                </a:solidFill>
                <a:latin typeface="Times New Roman"/>
                <a:ea typeface="Times New Roman"/>
                <a:cs typeface="Times New Roman"/>
                <a:sym typeface="Times New Roman"/>
              </a:rPr>
              <a:t>Appearance Based Losses:</a:t>
            </a:r>
            <a:endParaRPr b="1" sz="1800">
              <a:solidFill>
                <a:schemeClr val="dk1"/>
              </a:solidFill>
              <a:latin typeface="Times New Roman"/>
              <a:ea typeface="Times New Roman"/>
              <a:cs typeface="Times New Roman"/>
              <a:sym typeface="Times New Roman"/>
            </a:endParaRPr>
          </a:p>
          <a:p>
            <a:pPr indent="0" lvl="0" marL="914400" rtl="0" algn="just">
              <a:spcBef>
                <a:spcPts val="0"/>
              </a:spcBef>
              <a:spcAft>
                <a:spcPts val="0"/>
              </a:spcAft>
              <a:buNone/>
            </a:pPr>
            <a:r>
              <a:rPr lang="en-US" sz="1800">
                <a:solidFill>
                  <a:schemeClr val="dk1"/>
                </a:solidFill>
                <a:latin typeface="Times New Roman"/>
                <a:ea typeface="Times New Roman"/>
                <a:cs typeface="Times New Roman"/>
                <a:sym typeface="Times New Roman"/>
              </a:rPr>
              <a:t>Self-supervised training makes assumptions about the appearance and material properties of objects. Including a local structure-based appearance loss improves depth estimation performance. </a:t>
            </a:r>
            <a:endParaRPr sz="1800">
              <a:solidFill>
                <a:schemeClr val="dk1"/>
              </a:solidFill>
              <a:latin typeface="Times New Roman"/>
              <a:ea typeface="Times New Roman"/>
              <a:cs typeface="Times New Roman"/>
              <a:sym typeface="Times New Roman"/>
            </a:endParaRPr>
          </a:p>
          <a:p>
            <a:pPr indent="0" lvl="0" marL="0" marR="0" rtl="0" algn="just">
              <a:spcBef>
                <a:spcPts val="0"/>
              </a:spcBef>
              <a:spcAft>
                <a:spcPts val="0"/>
              </a:spcAft>
              <a:buNone/>
            </a:pPr>
            <a:r>
              <a:t/>
            </a:r>
            <a:endParaRPr sz="1800">
              <a:solidFill>
                <a:schemeClr val="dk1"/>
              </a:solidFill>
              <a:latin typeface="Times New Roman"/>
              <a:ea typeface="Times New Roman"/>
              <a:cs typeface="Times New Roman"/>
              <a:sym typeface="Times New Roman"/>
            </a:endParaRPr>
          </a:p>
        </p:txBody>
      </p:sp>
      <p:sp>
        <p:nvSpPr>
          <p:cNvPr id="115" name="Google Shape;115;g249914df297_0_30"/>
          <p:cNvSpPr/>
          <p:nvPr/>
        </p:nvSpPr>
        <p:spPr>
          <a:xfrm>
            <a:off x="600364" y="0"/>
            <a:ext cx="360300" cy="6858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example input output gif" id="116" name="Google Shape;116;g249914df297_0_30"/>
          <p:cNvPicPr preferRelativeResize="0"/>
          <p:nvPr/>
        </p:nvPicPr>
        <p:blipFill rotWithShape="1">
          <a:blip r:embed="rId3">
            <a:alphaModFix/>
          </a:blip>
          <a:srcRect b="0" l="0" r="0" t="0"/>
          <a:stretch/>
        </p:blipFill>
        <p:spPr>
          <a:xfrm>
            <a:off x="8082000" y="2085125"/>
            <a:ext cx="3903475" cy="2358350"/>
          </a:xfrm>
          <a:prstGeom prst="rect">
            <a:avLst/>
          </a:prstGeom>
          <a:noFill/>
          <a:ln>
            <a:noFill/>
          </a:ln>
        </p:spPr>
      </p:pic>
      <p:sp>
        <p:nvSpPr>
          <p:cNvPr id="117" name="Google Shape;117;g249914df297_0_30"/>
          <p:cNvSpPr txBox="1"/>
          <p:nvPr/>
        </p:nvSpPr>
        <p:spPr>
          <a:xfrm>
            <a:off x="8077075" y="4692550"/>
            <a:ext cx="4316100" cy="923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lang="en-US" sz="1800">
                <a:solidFill>
                  <a:schemeClr val="dk1"/>
                </a:solidFill>
                <a:latin typeface="Times New Roman"/>
                <a:ea typeface="Times New Roman"/>
                <a:cs typeface="Times New Roman"/>
                <a:sym typeface="Times New Roman"/>
              </a:rPr>
              <a:t>Figure 1. Qualitative  results</a:t>
            </a:r>
            <a:r>
              <a:rPr lang="en-US" sz="1800">
                <a:solidFill>
                  <a:schemeClr val="dk1"/>
                </a:solidFill>
                <a:latin typeface="Times New Roman"/>
                <a:ea typeface="Times New Roman"/>
                <a:cs typeface="Times New Roman"/>
                <a:sym typeface="Times New Roman"/>
              </a:rPr>
              <a:t>. All methods were trained on KITTI using monocular supervision.</a:t>
            </a:r>
            <a:endParaRPr sz="1800">
              <a:solidFill>
                <a:schemeClr val="dk1"/>
              </a:solidFill>
              <a:latin typeface="Times New Roman"/>
              <a:ea typeface="Times New Roman"/>
              <a:cs typeface="Times New Roman"/>
              <a:sym typeface="Times New Roman"/>
            </a:endParaRPr>
          </a:p>
        </p:txBody>
      </p:sp>
    </p:spTree>
  </p:cSld>
  <p:clrMapOvr>
    <a:masterClrMapping/>
  </p:clrMapOvr>
  <p:transition spd="slow">
    <p:push dir="r"/>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3"/>
          <p:cNvSpPr/>
          <p:nvPr/>
        </p:nvSpPr>
        <p:spPr>
          <a:xfrm>
            <a:off x="647246" y="0"/>
            <a:ext cx="418627" cy="6858000"/>
          </a:xfrm>
          <a:prstGeom prst="rect">
            <a:avLst/>
          </a:prstGeom>
          <a:gradFill>
            <a:gsLst>
              <a:gs pos="0">
                <a:srgbClr val="F5F7FC"/>
              </a:gs>
              <a:gs pos="17000">
                <a:srgbClr val="F5F7FC"/>
              </a:gs>
              <a:gs pos="100000">
                <a:srgbClr val="000000">
                  <a:alpha val="0"/>
                </a:srgbClr>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3" name="Google Shape;123;p3"/>
          <p:cNvSpPr/>
          <p:nvPr/>
        </p:nvSpPr>
        <p:spPr>
          <a:xfrm>
            <a:off x="304800" y="422562"/>
            <a:ext cx="1025237" cy="600364"/>
          </a:xfrm>
          <a:prstGeom prst="roundRect">
            <a:avLst>
              <a:gd fmla="val 16667" name="adj"/>
            </a:avLst>
          </a:prstGeom>
          <a:solidFill>
            <a:schemeClr val="dk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4" name="Google Shape;124;p3"/>
          <p:cNvSpPr/>
          <p:nvPr/>
        </p:nvSpPr>
        <p:spPr>
          <a:xfrm>
            <a:off x="286326" y="186574"/>
            <a:ext cx="966123" cy="543096"/>
          </a:xfrm>
          <a:prstGeom prst="roundRect">
            <a:avLst>
              <a:gd fmla="val 16667" name="adj"/>
            </a:avLst>
          </a:prstGeom>
          <a:solidFill>
            <a:srgbClr val="F7CAAC"/>
          </a:solid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en-US" sz="2400" u="sng">
                <a:solidFill>
                  <a:schemeClr val="dk1"/>
                </a:solidFill>
                <a:latin typeface="Calibri"/>
                <a:ea typeface="Calibri"/>
                <a:cs typeface="Calibri"/>
                <a:sym typeface="Calibri"/>
                <a:hlinkClick action="ppaction://hlinksldjump" r:id="rId3">
                  <a:extLst>
                    <a:ext uri="{A12FA001-AC4F-418D-AE19-62706E023703}">
                      <ahyp:hlinkClr val="tx"/>
                    </a:ext>
                  </a:extLst>
                </a:hlinkClick>
              </a:rPr>
              <a:t>0</a:t>
            </a:r>
            <a:r>
              <a:rPr lang="en-US" sz="2000">
                <a:solidFill>
                  <a:schemeClr val="dk1"/>
                </a:solidFill>
                <a:latin typeface="Calibri"/>
                <a:ea typeface="Calibri"/>
                <a:cs typeface="Calibri"/>
                <a:sym typeface="Calibri"/>
              </a:rPr>
              <a:t>4</a:t>
            </a:r>
            <a:endParaRPr sz="2000">
              <a:solidFill>
                <a:schemeClr val="dk1"/>
              </a:solidFill>
              <a:latin typeface="Calibri"/>
              <a:ea typeface="Calibri"/>
              <a:cs typeface="Calibri"/>
              <a:sym typeface="Calibri"/>
            </a:endParaRPr>
          </a:p>
        </p:txBody>
      </p:sp>
      <p:sp>
        <p:nvSpPr>
          <p:cNvPr id="125" name="Google Shape;125;p3"/>
          <p:cNvSpPr/>
          <p:nvPr/>
        </p:nvSpPr>
        <p:spPr>
          <a:xfrm>
            <a:off x="1" y="0"/>
            <a:ext cx="788078" cy="6858000"/>
          </a:xfrm>
          <a:prstGeom prst="rect">
            <a:avLst/>
          </a:prstGeom>
          <a:solidFill>
            <a:srgbClr val="F7CAAC"/>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6" name="Google Shape;126;p3"/>
          <p:cNvSpPr txBox="1"/>
          <p:nvPr/>
        </p:nvSpPr>
        <p:spPr>
          <a:xfrm>
            <a:off x="1601587" y="984591"/>
            <a:ext cx="10100100" cy="147750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1800">
                <a:solidFill>
                  <a:schemeClr val="dk1"/>
                </a:solidFill>
                <a:latin typeface="Times New Roman"/>
                <a:ea typeface="Times New Roman"/>
                <a:cs typeface="Times New Roman"/>
                <a:sym typeface="Times New Roman"/>
              </a:rPr>
              <a:t>we describe our depth prediction network that takes a single color input It and produces a depth map Dt. We first review the key ideas behind self-supervised training for monocular depth estimation, and then describe our depth estimation network and joint training loss.</a:t>
            </a:r>
            <a:endParaRPr sz="1800">
              <a:solidFill>
                <a:schemeClr val="dk1"/>
              </a:solidFill>
              <a:latin typeface="Times New Roman"/>
              <a:ea typeface="Times New Roman"/>
              <a:cs typeface="Times New Roman"/>
              <a:sym typeface="Times New Roman"/>
            </a:endParaRPr>
          </a:p>
          <a:p>
            <a:pPr indent="-342900" lvl="0" marL="457200" marR="0" rtl="0" algn="just">
              <a:spcBef>
                <a:spcPts val="0"/>
              </a:spcBef>
              <a:spcAft>
                <a:spcPts val="0"/>
              </a:spcAft>
              <a:buClr>
                <a:schemeClr val="dk1"/>
              </a:buClr>
              <a:buSzPts val="1800"/>
              <a:buFont typeface="Times New Roman"/>
              <a:buChar char="●"/>
            </a:pPr>
            <a:r>
              <a:rPr lang="en-US" sz="1800">
                <a:solidFill>
                  <a:schemeClr val="dk1"/>
                </a:solidFill>
                <a:latin typeface="Times New Roman"/>
                <a:ea typeface="Times New Roman"/>
                <a:cs typeface="Times New Roman"/>
                <a:sym typeface="Times New Roman"/>
              </a:rPr>
              <a:t>Self-Supervised Training </a:t>
            </a:r>
            <a:endParaRPr sz="1800">
              <a:solidFill>
                <a:schemeClr val="dk1"/>
              </a:solidFill>
              <a:latin typeface="Times New Roman"/>
              <a:ea typeface="Times New Roman"/>
              <a:cs typeface="Times New Roman"/>
              <a:sym typeface="Times New Roman"/>
            </a:endParaRPr>
          </a:p>
          <a:p>
            <a:pPr indent="-342900" lvl="0" marL="457200" marR="0" rtl="0" algn="just">
              <a:spcBef>
                <a:spcPts val="0"/>
              </a:spcBef>
              <a:spcAft>
                <a:spcPts val="0"/>
              </a:spcAft>
              <a:buClr>
                <a:schemeClr val="dk1"/>
              </a:buClr>
              <a:buSzPts val="1800"/>
              <a:buFont typeface="Times New Roman"/>
              <a:buChar char="●"/>
            </a:pPr>
            <a:r>
              <a:rPr lang="en-US" sz="1800">
                <a:solidFill>
                  <a:schemeClr val="dk1"/>
                </a:solidFill>
                <a:latin typeface="Times New Roman"/>
                <a:ea typeface="Times New Roman"/>
                <a:cs typeface="Times New Roman"/>
                <a:sym typeface="Times New Roman"/>
              </a:rPr>
              <a:t>Improved Self-Supervised Depth Estimation</a:t>
            </a:r>
            <a:endParaRPr sz="1800">
              <a:solidFill>
                <a:schemeClr val="dk1"/>
              </a:solidFill>
              <a:latin typeface="Times New Roman"/>
              <a:ea typeface="Times New Roman"/>
              <a:cs typeface="Times New Roman"/>
              <a:sym typeface="Times New Roman"/>
            </a:endParaRPr>
          </a:p>
        </p:txBody>
      </p:sp>
      <p:sp>
        <p:nvSpPr>
          <p:cNvPr id="127" name="Google Shape;127;p3"/>
          <p:cNvSpPr txBox="1"/>
          <p:nvPr/>
        </p:nvSpPr>
        <p:spPr>
          <a:xfrm>
            <a:off x="2848493" y="422562"/>
            <a:ext cx="7090757"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1" lang="en-US" sz="1800">
                <a:solidFill>
                  <a:schemeClr val="dk1"/>
                </a:solidFill>
                <a:latin typeface="Times New Roman"/>
                <a:ea typeface="Times New Roman"/>
                <a:cs typeface="Times New Roman"/>
                <a:sym typeface="Times New Roman"/>
              </a:rPr>
              <a:t>Methodology</a:t>
            </a:r>
            <a:endParaRPr b="1" i="1" sz="1800">
              <a:solidFill>
                <a:schemeClr val="dk1"/>
              </a:solidFill>
              <a:latin typeface="Times New Roman"/>
              <a:ea typeface="Times New Roman"/>
              <a:cs typeface="Times New Roman"/>
              <a:sym typeface="Times New Roman"/>
            </a:endParaRPr>
          </a:p>
        </p:txBody>
      </p:sp>
      <p:pic>
        <p:nvPicPr>
          <p:cNvPr id="128" name="Google Shape;128;p3"/>
          <p:cNvPicPr preferRelativeResize="0"/>
          <p:nvPr/>
        </p:nvPicPr>
        <p:blipFill rotWithShape="1">
          <a:blip r:embed="rId4">
            <a:alphaModFix/>
          </a:blip>
          <a:srcRect b="-2189" l="0" r="0" t="2190"/>
          <a:stretch/>
        </p:blipFill>
        <p:spPr>
          <a:xfrm>
            <a:off x="1330025" y="2654800"/>
            <a:ext cx="10371650" cy="3661725"/>
          </a:xfrm>
          <a:prstGeom prst="rect">
            <a:avLst/>
          </a:prstGeom>
          <a:noFill/>
          <a:ln>
            <a:noFill/>
          </a:ln>
        </p:spPr>
      </p:pic>
    </p:spTree>
  </p:cSld>
  <p:clrMapOvr>
    <a:masterClrMapping/>
  </p:clrMapOvr>
  <p:transition spd="slow">
    <p:push dir="r"/>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4"/>
          <p:cNvSpPr/>
          <p:nvPr/>
        </p:nvSpPr>
        <p:spPr>
          <a:xfrm>
            <a:off x="647246" y="0"/>
            <a:ext cx="418627" cy="6858000"/>
          </a:xfrm>
          <a:prstGeom prst="rect">
            <a:avLst/>
          </a:prstGeom>
          <a:gradFill>
            <a:gsLst>
              <a:gs pos="0">
                <a:srgbClr val="F5F7FC"/>
              </a:gs>
              <a:gs pos="17000">
                <a:srgbClr val="F5F7FC"/>
              </a:gs>
              <a:gs pos="100000">
                <a:srgbClr val="000000">
                  <a:alpha val="0"/>
                </a:srgbClr>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4" name="Google Shape;134;p4"/>
          <p:cNvSpPr/>
          <p:nvPr/>
        </p:nvSpPr>
        <p:spPr>
          <a:xfrm>
            <a:off x="304800" y="422562"/>
            <a:ext cx="1025237" cy="600364"/>
          </a:xfrm>
          <a:prstGeom prst="roundRect">
            <a:avLst>
              <a:gd fmla="val 16667" name="adj"/>
            </a:avLst>
          </a:prstGeom>
          <a:solidFill>
            <a:schemeClr val="dk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5" name="Google Shape;135;p4"/>
          <p:cNvSpPr/>
          <p:nvPr/>
        </p:nvSpPr>
        <p:spPr>
          <a:xfrm>
            <a:off x="286326" y="186574"/>
            <a:ext cx="966123" cy="543096"/>
          </a:xfrm>
          <a:prstGeom prst="roundRect">
            <a:avLst>
              <a:gd fmla="val 16667" name="adj"/>
            </a:avLst>
          </a:prstGeom>
          <a:solidFill>
            <a:srgbClr val="D0CECE"/>
          </a:solid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en-US" sz="2400">
                <a:solidFill>
                  <a:schemeClr val="dk1"/>
                </a:solidFill>
                <a:latin typeface="Calibri"/>
                <a:ea typeface="Calibri"/>
                <a:cs typeface="Calibri"/>
                <a:sym typeface="Calibri"/>
              </a:rPr>
              <a:t>05</a:t>
            </a:r>
            <a:endParaRPr sz="2000">
              <a:solidFill>
                <a:schemeClr val="dk1"/>
              </a:solidFill>
              <a:latin typeface="Calibri"/>
              <a:ea typeface="Calibri"/>
              <a:cs typeface="Calibri"/>
              <a:sym typeface="Calibri"/>
            </a:endParaRPr>
          </a:p>
        </p:txBody>
      </p:sp>
      <p:sp>
        <p:nvSpPr>
          <p:cNvPr id="136" name="Google Shape;136;p4"/>
          <p:cNvSpPr/>
          <p:nvPr/>
        </p:nvSpPr>
        <p:spPr>
          <a:xfrm>
            <a:off x="1" y="0"/>
            <a:ext cx="788078" cy="6858000"/>
          </a:xfrm>
          <a:prstGeom prst="rect">
            <a:avLst/>
          </a:prstGeom>
          <a:solidFill>
            <a:srgbClr val="D0CEC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7" name="Google Shape;137;p4"/>
          <p:cNvSpPr txBox="1"/>
          <p:nvPr/>
        </p:nvSpPr>
        <p:spPr>
          <a:xfrm>
            <a:off x="1580250" y="1264526"/>
            <a:ext cx="10100100" cy="5633700"/>
          </a:xfrm>
          <a:prstGeom prst="rect">
            <a:avLst/>
          </a:prstGeom>
          <a:noFill/>
          <a:ln>
            <a:noFill/>
          </a:ln>
        </p:spPr>
        <p:txBody>
          <a:bodyPr anchorCtr="0" anchor="t" bIns="45700" lIns="91425" spcFirstLastPara="1" rIns="91425" wrap="square" tIns="45700">
            <a:spAutoFit/>
          </a:bodyPr>
          <a:lstStyle/>
          <a:p>
            <a:pPr indent="-342900" lvl="0" marL="457200" marR="0" rtl="0" algn="just">
              <a:spcBef>
                <a:spcPts val="0"/>
              </a:spcBef>
              <a:spcAft>
                <a:spcPts val="0"/>
              </a:spcAft>
              <a:buClr>
                <a:schemeClr val="dk1"/>
              </a:buClr>
              <a:buSzPts val="1800"/>
              <a:buFont typeface="Times New Roman"/>
              <a:buAutoNum type="arabicPeriod"/>
            </a:pPr>
            <a:r>
              <a:rPr b="1" lang="en-US" sz="1800">
                <a:solidFill>
                  <a:schemeClr val="dk1"/>
                </a:solidFill>
                <a:latin typeface="Times New Roman"/>
                <a:ea typeface="Times New Roman"/>
                <a:cs typeface="Times New Roman"/>
                <a:sym typeface="Times New Roman"/>
              </a:rPr>
              <a:t>Self-Supervised Training:</a:t>
            </a:r>
            <a:endParaRPr b="1" sz="1800">
              <a:solidFill>
                <a:schemeClr val="dk1"/>
              </a:solidFill>
              <a:latin typeface="Times New Roman"/>
              <a:ea typeface="Times New Roman"/>
              <a:cs typeface="Times New Roman"/>
              <a:sym typeface="Times New Roman"/>
            </a:endParaRPr>
          </a:p>
          <a:p>
            <a:pPr indent="0" lvl="0" marL="457200" marR="0" rtl="0" algn="just">
              <a:spcBef>
                <a:spcPts val="0"/>
              </a:spcBef>
              <a:spcAft>
                <a:spcPts val="0"/>
              </a:spcAft>
              <a:buNone/>
            </a:pPr>
            <a:r>
              <a:rPr lang="en-US" sz="1800">
                <a:solidFill>
                  <a:schemeClr val="dk1"/>
                </a:solidFill>
                <a:latin typeface="Times New Roman"/>
                <a:ea typeface="Times New Roman"/>
                <a:cs typeface="Times New Roman"/>
                <a:sym typeface="Times New Roman"/>
              </a:rPr>
              <a:t>By constraining the network to perform image synthesis using an intermediary variable, in our case depth or disparity, we can then extract this interpretable depth from the model. This is an ill-posed problem as there is an extremely large number of possible incorrect depths per pixel which can correctly reconstruct the novel view given the relative pose between those two views. we  formulate our problem as the minimization of a photometric reprojection error at training time. We express the relative pose for each source view I</a:t>
            </a:r>
            <a:r>
              <a:rPr baseline="-25000" lang="en-US" sz="1800">
                <a:solidFill>
                  <a:schemeClr val="dk1"/>
                </a:solidFill>
                <a:latin typeface="Times New Roman"/>
                <a:ea typeface="Times New Roman"/>
                <a:cs typeface="Times New Roman"/>
                <a:sym typeface="Times New Roman"/>
              </a:rPr>
              <a:t>t’ </a:t>
            </a:r>
            <a:r>
              <a:rPr lang="en-US" sz="1800">
                <a:solidFill>
                  <a:schemeClr val="dk1"/>
                </a:solidFill>
                <a:latin typeface="Times New Roman"/>
                <a:ea typeface="Times New Roman"/>
                <a:cs typeface="Times New Roman"/>
                <a:sym typeface="Times New Roman"/>
              </a:rPr>
              <a:t>, with respect to the target image I</a:t>
            </a:r>
            <a:r>
              <a:rPr baseline="-25000" lang="en-US" sz="1800">
                <a:solidFill>
                  <a:schemeClr val="dk1"/>
                </a:solidFill>
                <a:latin typeface="Times New Roman"/>
                <a:ea typeface="Times New Roman"/>
                <a:cs typeface="Times New Roman"/>
                <a:sym typeface="Times New Roman"/>
              </a:rPr>
              <a:t>t’</a:t>
            </a:r>
            <a:r>
              <a:rPr lang="en-US" sz="1800">
                <a:solidFill>
                  <a:schemeClr val="dk1"/>
                </a:solidFill>
                <a:latin typeface="Times New Roman"/>
                <a:ea typeface="Times New Roman"/>
                <a:cs typeface="Times New Roman"/>
                <a:sym typeface="Times New Roman"/>
              </a:rPr>
              <a:t>s pose, as T</a:t>
            </a:r>
            <a:r>
              <a:rPr baseline="-25000" lang="en-US" sz="1800">
                <a:solidFill>
                  <a:schemeClr val="dk1"/>
                </a:solidFill>
                <a:latin typeface="Times New Roman"/>
                <a:ea typeface="Times New Roman"/>
                <a:cs typeface="Times New Roman"/>
                <a:sym typeface="Times New Roman"/>
              </a:rPr>
              <a:t>t→t’</a:t>
            </a:r>
            <a:r>
              <a:rPr lang="en-US" sz="1800">
                <a:solidFill>
                  <a:schemeClr val="dk1"/>
                </a:solidFill>
                <a:latin typeface="Times New Roman"/>
                <a:ea typeface="Times New Roman"/>
                <a:cs typeface="Times New Roman"/>
                <a:sym typeface="Times New Roman"/>
              </a:rPr>
              <a:t> . We predict a dense depth map D</a:t>
            </a:r>
            <a:r>
              <a:rPr baseline="-25000" lang="en-US" sz="1800">
                <a:solidFill>
                  <a:schemeClr val="dk1"/>
                </a:solidFill>
                <a:latin typeface="Times New Roman"/>
                <a:ea typeface="Times New Roman"/>
                <a:cs typeface="Times New Roman"/>
                <a:sym typeface="Times New Roman"/>
              </a:rPr>
              <a:t>t</a:t>
            </a:r>
            <a:r>
              <a:rPr lang="en-US" sz="1800">
                <a:solidFill>
                  <a:schemeClr val="dk1"/>
                </a:solidFill>
                <a:latin typeface="Times New Roman"/>
                <a:ea typeface="Times New Roman"/>
                <a:cs typeface="Times New Roman"/>
                <a:sym typeface="Times New Roman"/>
              </a:rPr>
              <a:t> that minimizes the photometric reprojection error L</a:t>
            </a:r>
            <a:r>
              <a:rPr baseline="-25000" lang="en-US" sz="1800">
                <a:solidFill>
                  <a:schemeClr val="dk1"/>
                </a:solidFill>
                <a:latin typeface="Times New Roman"/>
                <a:ea typeface="Times New Roman"/>
                <a:cs typeface="Times New Roman"/>
                <a:sym typeface="Times New Roman"/>
              </a:rPr>
              <a:t>p</a:t>
            </a:r>
            <a:r>
              <a:rPr lang="en-US" sz="1800">
                <a:solidFill>
                  <a:schemeClr val="dk1"/>
                </a:solidFill>
                <a:latin typeface="Times New Roman"/>
                <a:ea typeface="Times New Roman"/>
                <a:cs typeface="Times New Roman"/>
                <a:sym typeface="Times New Roman"/>
              </a:rPr>
              <a:t>, where</a:t>
            </a:r>
            <a:endParaRPr sz="1800">
              <a:solidFill>
                <a:schemeClr val="dk1"/>
              </a:solidFill>
              <a:latin typeface="Times New Roman"/>
              <a:ea typeface="Times New Roman"/>
              <a:cs typeface="Times New Roman"/>
              <a:sym typeface="Times New Roman"/>
            </a:endParaRPr>
          </a:p>
          <a:p>
            <a:pPr indent="0" lvl="0" marL="457200" marR="0" rtl="0" algn="just">
              <a:spcBef>
                <a:spcPts val="0"/>
              </a:spcBef>
              <a:spcAft>
                <a:spcPts val="0"/>
              </a:spcAft>
              <a:buNone/>
            </a:pPr>
            <a:r>
              <a:t/>
            </a:r>
            <a:endParaRPr b="1" sz="1800">
              <a:solidFill>
                <a:schemeClr val="dk1"/>
              </a:solidFill>
              <a:latin typeface="Times New Roman"/>
              <a:ea typeface="Times New Roman"/>
              <a:cs typeface="Times New Roman"/>
              <a:sym typeface="Times New Roman"/>
            </a:endParaRPr>
          </a:p>
          <a:p>
            <a:pPr indent="-342900" lvl="0" marL="457200" marR="0" rtl="0" algn="just">
              <a:spcBef>
                <a:spcPts val="0"/>
              </a:spcBef>
              <a:spcAft>
                <a:spcPts val="0"/>
              </a:spcAft>
              <a:buClr>
                <a:schemeClr val="dk1"/>
              </a:buClr>
              <a:buSzPts val="1800"/>
              <a:buFont typeface="Times New Roman"/>
              <a:buAutoNum type="arabicPeriod"/>
            </a:pPr>
            <a:r>
              <a:rPr b="1" lang="en-US" sz="1800">
                <a:solidFill>
                  <a:schemeClr val="dk1"/>
                </a:solidFill>
                <a:latin typeface="Times New Roman"/>
                <a:ea typeface="Times New Roman"/>
                <a:cs typeface="Times New Roman"/>
                <a:sym typeface="Times New Roman"/>
              </a:rPr>
              <a:t>Improved Self-Supervised Depth Estimation:</a:t>
            </a:r>
            <a:endParaRPr b="1" sz="1800">
              <a:solidFill>
                <a:schemeClr val="dk1"/>
              </a:solidFill>
              <a:latin typeface="Times New Roman"/>
              <a:ea typeface="Times New Roman"/>
              <a:cs typeface="Times New Roman"/>
              <a:sym typeface="Times New Roman"/>
            </a:endParaRPr>
          </a:p>
          <a:p>
            <a:pPr indent="0" lvl="0" marL="457200" marR="0" rtl="0" algn="just">
              <a:spcBef>
                <a:spcPts val="0"/>
              </a:spcBef>
              <a:spcAft>
                <a:spcPts val="0"/>
              </a:spcAft>
              <a:buNone/>
            </a:pPr>
            <a:r>
              <a:rPr lang="en-US" sz="1800">
                <a:solidFill>
                  <a:schemeClr val="dk1"/>
                </a:solidFill>
                <a:latin typeface="Times New Roman"/>
                <a:ea typeface="Times New Roman"/>
                <a:cs typeface="Times New Roman"/>
                <a:sym typeface="Times New Roman"/>
              </a:rPr>
              <a:t>Existing monocular methods produce lower quality depths than the best fully-supervised models</a:t>
            </a:r>
            <a:endParaRPr sz="1800">
              <a:solidFill>
                <a:schemeClr val="dk1"/>
              </a:solidFill>
              <a:latin typeface="Times New Roman"/>
              <a:ea typeface="Times New Roman"/>
              <a:cs typeface="Times New Roman"/>
              <a:sym typeface="Times New Roman"/>
            </a:endParaRPr>
          </a:p>
          <a:p>
            <a:pPr indent="-342900" lvl="0" marL="914400" marR="0" rtl="0" algn="just">
              <a:spcBef>
                <a:spcPts val="0"/>
              </a:spcBef>
              <a:spcAft>
                <a:spcPts val="0"/>
              </a:spcAft>
              <a:buClr>
                <a:schemeClr val="dk1"/>
              </a:buClr>
              <a:buSzPts val="1800"/>
              <a:buFont typeface="Times New Roman"/>
              <a:buChar char="●"/>
            </a:pPr>
            <a:r>
              <a:rPr b="1" lang="en-US" sz="1800">
                <a:solidFill>
                  <a:schemeClr val="dk1"/>
                </a:solidFill>
                <a:latin typeface="Times New Roman"/>
                <a:ea typeface="Times New Roman"/>
                <a:cs typeface="Times New Roman"/>
                <a:sym typeface="Times New Roman"/>
              </a:rPr>
              <a:t>Per-Pixel Minimum Reprojection Loss</a:t>
            </a:r>
            <a:r>
              <a:rPr lang="en-US" sz="1800">
                <a:solidFill>
                  <a:schemeClr val="dk1"/>
                </a:solidFill>
                <a:latin typeface="Times New Roman"/>
                <a:ea typeface="Times New Roman"/>
                <a:cs typeface="Times New Roman"/>
                <a:sym typeface="Times New Roman"/>
              </a:rPr>
              <a:t> We propose an improvement to self-supervised depth estimation methods that addresses the issues caused by averaging reprojection error into each source image. This improvement handles both out-of-view pixels and occluded pixels, which can lead to high photometric error penalties. our proposed improvement addresses both out-of-view pixels and occluded pixels by using the minimum photometric error instead of averaging it over all source images. This approach reduces artifacts at image borders, improves the sharpness of occlusion boundaries, and leads to better accuracy.</a:t>
            </a:r>
            <a:endParaRPr sz="1800">
              <a:solidFill>
                <a:schemeClr val="dk1"/>
              </a:solidFill>
              <a:latin typeface="Times New Roman"/>
              <a:ea typeface="Times New Roman"/>
              <a:cs typeface="Times New Roman"/>
              <a:sym typeface="Times New Roman"/>
            </a:endParaRPr>
          </a:p>
          <a:p>
            <a:pPr indent="0" lvl="0" marL="1371600" marR="0" rtl="0" algn="just">
              <a:spcBef>
                <a:spcPts val="0"/>
              </a:spcBef>
              <a:spcAft>
                <a:spcPts val="0"/>
              </a:spcAft>
              <a:buNone/>
            </a:pPr>
            <a:r>
              <a:t/>
            </a:r>
            <a:endParaRPr b="1" sz="1800">
              <a:solidFill>
                <a:schemeClr val="dk1"/>
              </a:solidFill>
              <a:latin typeface="Times New Roman"/>
              <a:ea typeface="Times New Roman"/>
              <a:cs typeface="Times New Roman"/>
              <a:sym typeface="Times New Roman"/>
            </a:endParaRPr>
          </a:p>
          <a:p>
            <a:pPr indent="0" lvl="0" marL="457200" marR="0" rtl="0" algn="just">
              <a:spcBef>
                <a:spcPts val="0"/>
              </a:spcBef>
              <a:spcAft>
                <a:spcPts val="0"/>
              </a:spcAft>
              <a:buNone/>
            </a:pPr>
            <a:r>
              <a:t/>
            </a:r>
            <a:endParaRPr b="1" sz="1800">
              <a:solidFill>
                <a:schemeClr val="dk1"/>
              </a:solidFill>
              <a:latin typeface="Times New Roman"/>
              <a:ea typeface="Times New Roman"/>
              <a:cs typeface="Times New Roman"/>
              <a:sym typeface="Times New Roman"/>
            </a:endParaRPr>
          </a:p>
        </p:txBody>
      </p:sp>
      <p:sp>
        <p:nvSpPr>
          <p:cNvPr id="138" name="Google Shape;138;p4"/>
          <p:cNvSpPr txBox="1"/>
          <p:nvPr/>
        </p:nvSpPr>
        <p:spPr>
          <a:xfrm>
            <a:off x="2848493" y="422562"/>
            <a:ext cx="7090757"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1" lang="en-US" sz="1800">
                <a:solidFill>
                  <a:schemeClr val="dk1"/>
                </a:solidFill>
                <a:latin typeface="Times New Roman"/>
                <a:ea typeface="Times New Roman"/>
                <a:cs typeface="Times New Roman"/>
                <a:sym typeface="Times New Roman"/>
              </a:rPr>
              <a:t>Methodology</a:t>
            </a:r>
            <a:endParaRPr b="1" i="1" sz="1800">
              <a:solidFill>
                <a:schemeClr val="dk1"/>
              </a:solidFill>
              <a:latin typeface="Times New Roman"/>
              <a:ea typeface="Times New Roman"/>
              <a:cs typeface="Times New Roman"/>
              <a:sym typeface="Times New Roman"/>
            </a:endParaRPr>
          </a:p>
        </p:txBody>
      </p:sp>
    </p:spTree>
  </p:cSld>
  <p:clrMapOvr>
    <a:masterClrMapping/>
  </p:clrMapOvr>
  <p:transition spd="slow">
    <p:push dir="r"/>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g22591953d5c_0_9"/>
          <p:cNvSpPr/>
          <p:nvPr/>
        </p:nvSpPr>
        <p:spPr>
          <a:xfrm>
            <a:off x="647246" y="0"/>
            <a:ext cx="418500" cy="6858000"/>
          </a:xfrm>
          <a:prstGeom prst="rect">
            <a:avLst/>
          </a:prstGeom>
          <a:gradFill>
            <a:gsLst>
              <a:gs pos="0">
                <a:srgbClr val="F5F7FC"/>
              </a:gs>
              <a:gs pos="17000">
                <a:srgbClr val="F5F7FC"/>
              </a:gs>
              <a:gs pos="100000">
                <a:srgbClr val="000000">
                  <a:alpha val="0"/>
                </a:srgbClr>
              </a:gs>
            </a:gsLst>
            <a:lin ang="10800025"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4" name="Google Shape;144;g22591953d5c_0_9"/>
          <p:cNvSpPr/>
          <p:nvPr/>
        </p:nvSpPr>
        <p:spPr>
          <a:xfrm>
            <a:off x="304800" y="422562"/>
            <a:ext cx="1025100" cy="600300"/>
          </a:xfrm>
          <a:prstGeom prst="roundRect">
            <a:avLst>
              <a:gd fmla="val 16667" name="adj"/>
            </a:avLst>
          </a:prstGeom>
          <a:solidFill>
            <a:schemeClr val="dk1">
              <a:alpha val="2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5" name="Google Shape;145;g22591953d5c_0_9"/>
          <p:cNvSpPr/>
          <p:nvPr/>
        </p:nvSpPr>
        <p:spPr>
          <a:xfrm>
            <a:off x="286326" y="186574"/>
            <a:ext cx="966000" cy="543000"/>
          </a:xfrm>
          <a:prstGeom prst="roundRect">
            <a:avLst>
              <a:gd fmla="val 16667" name="adj"/>
            </a:avLst>
          </a:prstGeom>
          <a:solidFill>
            <a:srgbClr val="D0CECE"/>
          </a:solid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en-US" sz="2400">
                <a:solidFill>
                  <a:schemeClr val="dk1"/>
                </a:solidFill>
                <a:latin typeface="Calibri"/>
                <a:ea typeface="Calibri"/>
                <a:cs typeface="Calibri"/>
                <a:sym typeface="Calibri"/>
              </a:rPr>
              <a:t>05</a:t>
            </a:r>
            <a:endParaRPr sz="2000">
              <a:solidFill>
                <a:schemeClr val="dk1"/>
              </a:solidFill>
              <a:latin typeface="Calibri"/>
              <a:ea typeface="Calibri"/>
              <a:cs typeface="Calibri"/>
              <a:sym typeface="Calibri"/>
            </a:endParaRPr>
          </a:p>
        </p:txBody>
      </p:sp>
      <p:sp>
        <p:nvSpPr>
          <p:cNvPr id="146" name="Google Shape;146;g22591953d5c_0_9"/>
          <p:cNvSpPr/>
          <p:nvPr/>
        </p:nvSpPr>
        <p:spPr>
          <a:xfrm>
            <a:off x="1" y="0"/>
            <a:ext cx="788100" cy="6858000"/>
          </a:xfrm>
          <a:prstGeom prst="rect">
            <a:avLst/>
          </a:prstGeom>
          <a:solidFill>
            <a:srgbClr val="D0CEC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7" name="Google Shape;147;g22591953d5c_0_9"/>
          <p:cNvSpPr txBox="1"/>
          <p:nvPr/>
        </p:nvSpPr>
        <p:spPr>
          <a:xfrm>
            <a:off x="1580246" y="1264537"/>
            <a:ext cx="10100100" cy="5356500"/>
          </a:xfrm>
          <a:prstGeom prst="rect">
            <a:avLst/>
          </a:prstGeom>
          <a:noFill/>
          <a:ln>
            <a:noFill/>
          </a:ln>
        </p:spPr>
        <p:txBody>
          <a:bodyPr anchorCtr="0" anchor="t" bIns="45700" lIns="91425" spcFirstLastPara="1" rIns="91425" wrap="square" tIns="45700">
            <a:spAutoFit/>
          </a:bodyPr>
          <a:lstStyle/>
          <a:p>
            <a:pPr indent="-342900" lvl="0" marL="914400" rtl="0" algn="just">
              <a:spcBef>
                <a:spcPts val="0"/>
              </a:spcBef>
              <a:spcAft>
                <a:spcPts val="0"/>
              </a:spcAft>
              <a:buClr>
                <a:schemeClr val="dk1"/>
              </a:buClr>
              <a:buSzPts val="1800"/>
              <a:buFont typeface="Times New Roman"/>
              <a:buChar char="●"/>
            </a:pPr>
            <a:r>
              <a:rPr b="1" lang="en-US" sz="1800">
                <a:solidFill>
                  <a:schemeClr val="dk1"/>
                </a:solidFill>
                <a:latin typeface="Times New Roman"/>
                <a:ea typeface="Times New Roman"/>
                <a:cs typeface="Times New Roman"/>
                <a:sym typeface="Times New Roman"/>
              </a:rPr>
              <a:t>Auto-Masking Stationary Pixels</a:t>
            </a:r>
            <a:r>
              <a:rPr lang="en-US" sz="1800">
                <a:solidFill>
                  <a:schemeClr val="dk1"/>
                </a:solidFill>
                <a:latin typeface="Times New Roman"/>
                <a:ea typeface="Times New Roman"/>
                <a:cs typeface="Times New Roman"/>
                <a:sym typeface="Times New Roman"/>
              </a:rPr>
              <a:t> To address performance degradation when assumptions of a moving camera and static scene break down in self-supervised monocular training, we propose a simple auto-masking method. This method filters out pixels that do not change appearance from one frame to the next in the sequence. By automatically computing a binary mask on the forward pass of the network, we can effectively ignore objects that move at the same velocity as the camera or even whole frames in monocular videos when the camera is stationary. This approach improves the accuracy of depth maps by preventing "holes" of infinite depth in predicted results.</a:t>
            </a:r>
            <a:endParaRPr b="1" sz="1800">
              <a:solidFill>
                <a:schemeClr val="dk1"/>
              </a:solidFill>
              <a:latin typeface="Times New Roman"/>
              <a:ea typeface="Times New Roman"/>
              <a:cs typeface="Times New Roman"/>
              <a:sym typeface="Times New Roman"/>
            </a:endParaRPr>
          </a:p>
          <a:p>
            <a:pPr indent="-342900" lvl="0" marL="914400" rtl="0" algn="just">
              <a:spcBef>
                <a:spcPts val="0"/>
              </a:spcBef>
              <a:spcAft>
                <a:spcPts val="0"/>
              </a:spcAft>
              <a:buClr>
                <a:schemeClr val="dk1"/>
              </a:buClr>
              <a:buSzPts val="1800"/>
              <a:buFont typeface="Times New Roman"/>
              <a:buChar char="●"/>
            </a:pPr>
            <a:r>
              <a:rPr b="1" lang="en-US" sz="1800">
                <a:solidFill>
                  <a:schemeClr val="dk1"/>
                </a:solidFill>
                <a:latin typeface="Times New Roman"/>
                <a:ea typeface="Times New Roman"/>
                <a:cs typeface="Times New Roman"/>
                <a:sym typeface="Times New Roman"/>
              </a:rPr>
              <a:t>Multi-scale Estimation</a:t>
            </a:r>
            <a:r>
              <a:rPr lang="en-US" sz="1800">
                <a:solidFill>
                  <a:schemeClr val="dk1"/>
                </a:solidFill>
                <a:latin typeface="Times New Roman"/>
                <a:ea typeface="Times New Roman"/>
                <a:cs typeface="Times New Roman"/>
                <a:sym typeface="Times New Roman"/>
              </a:rPr>
              <a:t> In order to address the issues of "holes" in low-texture regions and texture-copy artifacts in intermediate depth maps, we propose an improvement to the multi-scale formulation. We decouple the resolutions of the disparity images and color images used for computing the reprojection error. By upsampling the lower-resolution depth maps to the input image resolution, we ensure that the error is computed at a higher resolution. This approach helps constrain the depth maps at each scale to work towards accurately reconstructing the high-resolution input target image, improving depth prediction accuracy and reducing artifacts.</a:t>
            </a:r>
            <a:endParaRPr sz="1800">
              <a:solidFill>
                <a:schemeClr val="dk1"/>
              </a:solidFill>
              <a:latin typeface="Times New Roman"/>
              <a:ea typeface="Times New Roman"/>
              <a:cs typeface="Times New Roman"/>
              <a:sym typeface="Times New Roman"/>
            </a:endParaRPr>
          </a:p>
          <a:p>
            <a:pPr indent="-342900" lvl="0" marL="914400" marR="0" rtl="0" algn="just">
              <a:lnSpc>
                <a:spcPct val="100000"/>
              </a:lnSpc>
              <a:spcBef>
                <a:spcPts val="0"/>
              </a:spcBef>
              <a:spcAft>
                <a:spcPts val="0"/>
              </a:spcAft>
              <a:buClr>
                <a:schemeClr val="dk1"/>
              </a:buClr>
              <a:buSzPts val="1800"/>
              <a:buFont typeface="Times New Roman"/>
              <a:buChar char="●"/>
            </a:pPr>
            <a:r>
              <a:rPr b="1" lang="en-US" sz="1800">
                <a:solidFill>
                  <a:schemeClr val="dk1"/>
                </a:solidFill>
                <a:latin typeface="Times New Roman"/>
                <a:ea typeface="Times New Roman"/>
                <a:cs typeface="Times New Roman"/>
                <a:sym typeface="Times New Roman"/>
              </a:rPr>
              <a:t>Final Training Loss </a:t>
            </a:r>
            <a:r>
              <a:rPr lang="en-US" sz="1800">
                <a:solidFill>
                  <a:schemeClr val="dk1"/>
                </a:solidFill>
                <a:latin typeface="Times New Roman"/>
                <a:ea typeface="Times New Roman"/>
                <a:cs typeface="Times New Roman"/>
                <a:sym typeface="Times New Roman"/>
              </a:rPr>
              <a:t>We combine our per-pixel smoothness and masked photometric losses as </a:t>
            </a:r>
            <a:endParaRPr sz="1800">
              <a:solidFill>
                <a:schemeClr val="dk1"/>
              </a:solidFill>
              <a:latin typeface="Times New Roman"/>
              <a:ea typeface="Times New Roman"/>
              <a:cs typeface="Times New Roman"/>
              <a:sym typeface="Times New Roman"/>
            </a:endParaRPr>
          </a:p>
          <a:p>
            <a:pPr indent="457200" lvl="0" marL="4114800" marR="0" rtl="0" algn="just">
              <a:lnSpc>
                <a:spcPct val="100000"/>
              </a:lnSpc>
              <a:spcBef>
                <a:spcPts val="0"/>
              </a:spcBef>
              <a:spcAft>
                <a:spcPts val="0"/>
              </a:spcAft>
              <a:buNone/>
            </a:pPr>
            <a:r>
              <a:rPr lang="en-US" sz="1800">
                <a:solidFill>
                  <a:schemeClr val="dk1"/>
                </a:solidFill>
                <a:latin typeface="Times New Roman"/>
                <a:ea typeface="Times New Roman"/>
                <a:cs typeface="Times New Roman"/>
                <a:sym typeface="Times New Roman"/>
              </a:rPr>
              <a:t>L = µLp + λLs, </a:t>
            </a:r>
            <a:endParaRPr sz="1800">
              <a:solidFill>
                <a:schemeClr val="dk1"/>
              </a:solidFill>
              <a:latin typeface="Times New Roman"/>
              <a:ea typeface="Times New Roman"/>
              <a:cs typeface="Times New Roman"/>
              <a:sym typeface="Times New Roman"/>
            </a:endParaRPr>
          </a:p>
          <a:p>
            <a:pPr indent="457200" lvl="0" marL="457200" marR="0" rtl="0" algn="just">
              <a:lnSpc>
                <a:spcPct val="100000"/>
              </a:lnSpc>
              <a:spcBef>
                <a:spcPts val="0"/>
              </a:spcBef>
              <a:spcAft>
                <a:spcPts val="0"/>
              </a:spcAft>
              <a:buNone/>
            </a:pPr>
            <a:r>
              <a:rPr lang="en-US" sz="1800">
                <a:solidFill>
                  <a:schemeClr val="dk1"/>
                </a:solidFill>
                <a:latin typeface="Times New Roman"/>
                <a:ea typeface="Times New Roman"/>
                <a:cs typeface="Times New Roman"/>
                <a:sym typeface="Times New Roman"/>
              </a:rPr>
              <a:t>and average over each pixel, scale, and batch</a:t>
            </a:r>
            <a:endParaRPr sz="1800">
              <a:solidFill>
                <a:schemeClr val="dk1"/>
              </a:solidFill>
              <a:latin typeface="Times New Roman"/>
              <a:ea typeface="Times New Roman"/>
              <a:cs typeface="Times New Roman"/>
              <a:sym typeface="Times New Roman"/>
            </a:endParaRPr>
          </a:p>
          <a:p>
            <a:pPr indent="0" lvl="0" marL="1371600" marR="0" rtl="0" algn="just">
              <a:lnSpc>
                <a:spcPct val="100000"/>
              </a:lnSpc>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457200" marR="0" rtl="0" algn="just">
              <a:spcBef>
                <a:spcPts val="0"/>
              </a:spcBef>
              <a:spcAft>
                <a:spcPts val="0"/>
              </a:spcAft>
              <a:buNone/>
            </a:pPr>
            <a:r>
              <a:t/>
            </a:r>
            <a:endParaRPr b="1" sz="1800">
              <a:solidFill>
                <a:schemeClr val="dk1"/>
              </a:solidFill>
              <a:latin typeface="Times New Roman"/>
              <a:ea typeface="Times New Roman"/>
              <a:cs typeface="Times New Roman"/>
              <a:sym typeface="Times New Roman"/>
            </a:endParaRPr>
          </a:p>
        </p:txBody>
      </p:sp>
      <p:sp>
        <p:nvSpPr>
          <p:cNvPr id="148" name="Google Shape;148;g22591953d5c_0_9"/>
          <p:cNvSpPr txBox="1"/>
          <p:nvPr/>
        </p:nvSpPr>
        <p:spPr>
          <a:xfrm>
            <a:off x="2848493" y="422562"/>
            <a:ext cx="7090800" cy="3693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1" lang="en-US" sz="1800">
                <a:solidFill>
                  <a:schemeClr val="dk1"/>
                </a:solidFill>
                <a:latin typeface="Times New Roman"/>
                <a:ea typeface="Times New Roman"/>
                <a:cs typeface="Times New Roman"/>
                <a:sym typeface="Times New Roman"/>
              </a:rPr>
              <a:t>Methodology</a:t>
            </a:r>
            <a:endParaRPr b="1" i="1" sz="1800">
              <a:solidFill>
                <a:schemeClr val="dk1"/>
              </a:solidFill>
              <a:latin typeface="Times New Roman"/>
              <a:ea typeface="Times New Roman"/>
              <a:cs typeface="Times New Roman"/>
              <a:sym typeface="Times New Roman"/>
            </a:endParaRPr>
          </a:p>
        </p:txBody>
      </p:sp>
    </p:spTree>
  </p:cSld>
  <p:clrMapOvr>
    <a:masterClrMapping/>
  </p:clrMapOvr>
  <p:transition spd="slow">
    <p:push dir="r"/>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5"/>
          <p:cNvSpPr/>
          <p:nvPr/>
        </p:nvSpPr>
        <p:spPr>
          <a:xfrm>
            <a:off x="647246" y="0"/>
            <a:ext cx="418627" cy="6858000"/>
          </a:xfrm>
          <a:prstGeom prst="rect">
            <a:avLst/>
          </a:prstGeom>
          <a:gradFill>
            <a:gsLst>
              <a:gs pos="0">
                <a:srgbClr val="F5F7FC"/>
              </a:gs>
              <a:gs pos="17000">
                <a:srgbClr val="F5F7FC"/>
              </a:gs>
              <a:gs pos="100000">
                <a:srgbClr val="000000">
                  <a:alpha val="0"/>
                </a:srgbClr>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4" name="Google Shape;154;p5"/>
          <p:cNvSpPr/>
          <p:nvPr/>
        </p:nvSpPr>
        <p:spPr>
          <a:xfrm>
            <a:off x="304800" y="422562"/>
            <a:ext cx="1025237" cy="600364"/>
          </a:xfrm>
          <a:prstGeom prst="roundRect">
            <a:avLst>
              <a:gd fmla="val 16667" name="adj"/>
            </a:avLst>
          </a:prstGeom>
          <a:solidFill>
            <a:schemeClr val="dk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5" name="Google Shape;155;p5"/>
          <p:cNvSpPr/>
          <p:nvPr/>
        </p:nvSpPr>
        <p:spPr>
          <a:xfrm>
            <a:off x="286326" y="186574"/>
            <a:ext cx="966123" cy="543096"/>
          </a:xfrm>
          <a:prstGeom prst="roundRect">
            <a:avLst>
              <a:gd fmla="val 16667" name="adj"/>
            </a:avLst>
          </a:prstGeom>
          <a:solidFill>
            <a:srgbClr val="FFF2CC"/>
          </a:solid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en-US" sz="2400">
                <a:solidFill>
                  <a:schemeClr val="dk1"/>
                </a:solidFill>
                <a:latin typeface="Calibri"/>
                <a:ea typeface="Calibri"/>
                <a:cs typeface="Calibri"/>
                <a:sym typeface="Calibri"/>
              </a:rPr>
              <a:t>03</a:t>
            </a:r>
            <a:endParaRPr sz="2000">
              <a:solidFill>
                <a:schemeClr val="dk1"/>
              </a:solidFill>
              <a:latin typeface="Calibri"/>
              <a:ea typeface="Calibri"/>
              <a:cs typeface="Calibri"/>
              <a:sym typeface="Calibri"/>
            </a:endParaRPr>
          </a:p>
        </p:txBody>
      </p:sp>
      <p:sp>
        <p:nvSpPr>
          <p:cNvPr id="156" name="Google Shape;156;p5"/>
          <p:cNvSpPr/>
          <p:nvPr/>
        </p:nvSpPr>
        <p:spPr>
          <a:xfrm>
            <a:off x="1" y="0"/>
            <a:ext cx="788078" cy="6858000"/>
          </a:xfrm>
          <a:prstGeom prst="rect">
            <a:avLst/>
          </a:prstGeom>
          <a:solidFill>
            <a:srgbClr val="FFF2CC"/>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57" name="Google Shape;157;p5"/>
          <p:cNvSpPr txBox="1"/>
          <p:nvPr/>
        </p:nvSpPr>
        <p:spPr>
          <a:xfrm>
            <a:off x="1600721" y="1189137"/>
            <a:ext cx="10100100" cy="369420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1800">
                <a:solidFill>
                  <a:schemeClr val="dk1"/>
                </a:solidFill>
                <a:latin typeface="Times New Roman"/>
                <a:ea typeface="Times New Roman"/>
                <a:cs typeface="Times New Roman"/>
                <a:sym typeface="Times New Roman"/>
              </a:rPr>
              <a:t>Here, we validate that </a:t>
            </a:r>
            <a:endParaRPr sz="1800">
              <a:solidFill>
                <a:schemeClr val="dk1"/>
              </a:solidFill>
              <a:latin typeface="Times New Roman"/>
              <a:ea typeface="Times New Roman"/>
              <a:cs typeface="Times New Roman"/>
              <a:sym typeface="Times New Roman"/>
            </a:endParaRPr>
          </a:p>
          <a:p>
            <a:pPr indent="-342900" lvl="0" marL="457200" marR="0" rtl="0" algn="just">
              <a:spcBef>
                <a:spcPts val="0"/>
              </a:spcBef>
              <a:spcAft>
                <a:spcPts val="0"/>
              </a:spcAft>
              <a:buClr>
                <a:schemeClr val="dk1"/>
              </a:buClr>
              <a:buSzPts val="1800"/>
              <a:buFont typeface="Times New Roman"/>
              <a:buAutoNum type="arabicPeriod"/>
            </a:pPr>
            <a:r>
              <a:rPr lang="en-US" sz="1800">
                <a:solidFill>
                  <a:schemeClr val="dk1"/>
                </a:solidFill>
                <a:latin typeface="Times New Roman"/>
                <a:ea typeface="Times New Roman"/>
                <a:cs typeface="Times New Roman"/>
                <a:sym typeface="Times New Roman"/>
              </a:rPr>
              <a:t>our reprojection loss helps with occluded pixels compared to existing pixel-averaging </a:t>
            </a:r>
            <a:endParaRPr sz="1800">
              <a:solidFill>
                <a:schemeClr val="dk1"/>
              </a:solidFill>
              <a:latin typeface="Times New Roman"/>
              <a:ea typeface="Times New Roman"/>
              <a:cs typeface="Times New Roman"/>
              <a:sym typeface="Times New Roman"/>
            </a:endParaRPr>
          </a:p>
          <a:p>
            <a:pPr indent="-342900" lvl="0" marL="457200" marR="0" rtl="0" algn="just">
              <a:spcBef>
                <a:spcPts val="0"/>
              </a:spcBef>
              <a:spcAft>
                <a:spcPts val="0"/>
              </a:spcAft>
              <a:buClr>
                <a:schemeClr val="dk1"/>
              </a:buClr>
              <a:buSzPts val="1800"/>
              <a:buFont typeface="Times New Roman"/>
              <a:buAutoNum type="arabicPeriod"/>
            </a:pPr>
            <a:r>
              <a:rPr lang="en-US" sz="1800">
                <a:solidFill>
                  <a:schemeClr val="dk1"/>
                </a:solidFill>
                <a:latin typeface="Times New Roman"/>
                <a:ea typeface="Times New Roman"/>
                <a:cs typeface="Times New Roman"/>
                <a:sym typeface="Times New Roman"/>
              </a:rPr>
              <a:t>our auto-masking improves results, especially when training on scenes with static cameras </a:t>
            </a:r>
            <a:endParaRPr sz="1800">
              <a:solidFill>
                <a:schemeClr val="dk1"/>
              </a:solidFill>
              <a:latin typeface="Times New Roman"/>
              <a:ea typeface="Times New Roman"/>
              <a:cs typeface="Times New Roman"/>
              <a:sym typeface="Times New Roman"/>
            </a:endParaRPr>
          </a:p>
          <a:p>
            <a:pPr indent="-342900" lvl="0" marL="457200" marR="0" rtl="0" algn="just">
              <a:spcBef>
                <a:spcPts val="0"/>
              </a:spcBef>
              <a:spcAft>
                <a:spcPts val="0"/>
              </a:spcAft>
              <a:buClr>
                <a:schemeClr val="dk1"/>
              </a:buClr>
              <a:buSzPts val="1800"/>
              <a:buFont typeface="Times New Roman"/>
              <a:buAutoNum type="arabicPeriod"/>
            </a:pPr>
            <a:r>
              <a:rPr lang="en-US" sz="1800">
                <a:solidFill>
                  <a:schemeClr val="dk1"/>
                </a:solidFill>
                <a:latin typeface="Times New Roman"/>
                <a:ea typeface="Times New Roman"/>
                <a:cs typeface="Times New Roman"/>
                <a:sym typeface="Times New Roman"/>
              </a:rPr>
              <a:t>our multi-scale appearance matching loss improves accuracy.</a:t>
            </a:r>
            <a:endParaRPr sz="1800">
              <a:solidFill>
                <a:schemeClr val="dk1"/>
              </a:solidFill>
              <a:latin typeface="Times New Roman"/>
              <a:ea typeface="Times New Roman"/>
              <a:cs typeface="Times New Roman"/>
              <a:sym typeface="Times New Roman"/>
            </a:endParaRPr>
          </a:p>
          <a:p>
            <a:pPr indent="-342900" lvl="0" marL="457200" marR="0" rtl="0" algn="just">
              <a:spcBef>
                <a:spcPts val="0"/>
              </a:spcBef>
              <a:spcAft>
                <a:spcPts val="0"/>
              </a:spcAft>
              <a:buClr>
                <a:schemeClr val="dk1"/>
              </a:buClr>
              <a:buSzPts val="1800"/>
              <a:buFont typeface="Times New Roman"/>
              <a:buAutoNum type="arabicPeriod"/>
            </a:pPr>
            <a:r>
              <a:t/>
            </a:r>
            <a:endParaRPr sz="1800">
              <a:solidFill>
                <a:schemeClr val="dk1"/>
              </a:solidFill>
              <a:latin typeface="Times New Roman"/>
              <a:ea typeface="Times New Roman"/>
              <a:cs typeface="Times New Roman"/>
              <a:sym typeface="Times New Roman"/>
            </a:endParaRPr>
          </a:p>
          <a:p>
            <a:pPr indent="0" lvl="0" marL="0" marR="0" rtl="0" algn="just">
              <a:spcBef>
                <a:spcPts val="0"/>
              </a:spcBef>
              <a:spcAft>
                <a:spcPts val="0"/>
              </a:spcAft>
              <a:buNone/>
            </a:pPr>
            <a:r>
              <a:rPr lang="en-US" sz="1800">
                <a:solidFill>
                  <a:schemeClr val="dk1"/>
                </a:solidFill>
                <a:latin typeface="Times New Roman"/>
                <a:ea typeface="Times New Roman"/>
                <a:cs typeface="Times New Roman"/>
                <a:sym typeface="Times New Roman"/>
              </a:rPr>
              <a:t>We follow previous work in initializing our encoders with weights pretrained on ImageNet . While some other monocular depth prediction works have elected not to use ImageNet pretraining, we  found  that even without pretraining, we still achieve state-of-the-art results. We train these ‘w/o pretraining’ models for 30 epochs to ensure convergence. We also found that, the benefit our contributions bring both to pretrained networks and those trained from scratch. </a:t>
            </a:r>
            <a:endParaRPr sz="1800">
              <a:solidFill>
                <a:schemeClr val="dk1"/>
              </a:solidFill>
              <a:latin typeface="Times New Roman"/>
              <a:ea typeface="Times New Roman"/>
              <a:cs typeface="Times New Roman"/>
              <a:sym typeface="Times New Roman"/>
            </a:endParaRPr>
          </a:p>
          <a:p>
            <a:pPr indent="0" lvl="0" marL="0" marR="0" rtl="0" algn="just">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marR="0" rtl="0" algn="just">
              <a:spcBef>
                <a:spcPts val="0"/>
              </a:spcBef>
              <a:spcAft>
                <a:spcPts val="0"/>
              </a:spcAft>
              <a:buNone/>
            </a:pPr>
            <a:r>
              <a:rPr lang="en-US" sz="1800">
                <a:solidFill>
                  <a:schemeClr val="dk1"/>
                </a:solidFill>
                <a:latin typeface="Times New Roman"/>
                <a:ea typeface="Times New Roman"/>
                <a:cs typeface="Times New Roman"/>
                <a:sym typeface="Times New Roman"/>
              </a:rPr>
              <a:t>We evaluate our models, named Monodepth2, on the KITTI 2015 stereo dataset, to allow comparison with previously published monocular methods</a:t>
            </a:r>
            <a:endParaRPr sz="1800">
              <a:solidFill>
                <a:schemeClr val="dk1"/>
              </a:solidFill>
              <a:latin typeface="Times New Roman"/>
              <a:ea typeface="Times New Roman"/>
              <a:cs typeface="Times New Roman"/>
              <a:sym typeface="Times New Roman"/>
            </a:endParaRPr>
          </a:p>
        </p:txBody>
      </p:sp>
      <p:sp>
        <p:nvSpPr>
          <p:cNvPr id="158" name="Google Shape;158;p5"/>
          <p:cNvSpPr txBox="1"/>
          <p:nvPr/>
        </p:nvSpPr>
        <p:spPr>
          <a:xfrm>
            <a:off x="2848493" y="422562"/>
            <a:ext cx="7090757"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1" lang="en-US" sz="1800">
                <a:solidFill>
                  <a:schemeClr val="dk1"/>
                </a:solidFill>
                <a:latin typeface="Times New Roman"/>
                <a:ea typeface="Times New Roman"/>
                <a:cs typeface="Times New Roman"/>
                <a:sym typeface="Times New Roman"/>
              </a:rPr>
              <a:t>Experimental design</a:t>
            </a:r>
            <a:endParaRPr b="1" i="1" sz="1800">
              <a:solidFill>
                <a:schemeClr val="dk1"/>
              </a:solidFill>
              <a:latin typeface="Times New Roman"/>
              <a:ea typeface="Times New Roman"/>
              <a:cs typeface="Times New Roman"/>
              <a:sym typeface="Times New Roman"/>
            </a:endParaRPr>
          </a:p>
        </p:txBody>
      </p:sp>
    </p:spTree>
  </p:cSld>
  <p:clrMapOvr>
    <a:masterClrMapping/>
  </p:clrMapOvr>
  <p:transition spd="slow">
    <p:push dir="r"/>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6"/>
          <p:cNvSpPr/>
          <p:nvPr/>
        </p:nvSpPr>
        <p:spPr>
          <a:xfrm>
            <a:off x="647246" y="0"/>
            <a:ext cx="418627" cy="6858000"/>
          </a:xfrm>
          <a:prstGeom prst="rect">
            <a:avLst/>
          </a:prstGeom>
          <a:gradFill>
            <a:gsLst>
              <a:gs pos="0">
                <a:srgbClr val="F5F7FC"/>
              </a:gs>
              <a:gs pos="17000">
                <a:srgbClr val="F5F7FC"/>
              </a:gs>
              <a:gs pos="100000">
                <a:srgbClr val="000000">
                  <a:alpha val="0"/>
                </a:srgbClr>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64" name="Google Shape;164;p6"/>
          <p:cNvSpPr/>
          <p:nvPr/>
        </p:nvSpPr>
        <p:spPr>
          <a:xfrm>
            <a:off x="304800" y="422562"/>
            <a:ext cx="1025237" cy="600364"/>
          </a:xfrm>
          <a:prstGeom prst="roundRect">
            <a:avLst>
              <a:gd fmla="val 16667" name="adj"/>
            </a:avLst>
          </a:prstGeom>
          <a:solidFill>
            <a:schemeClr val="dk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65" name="Google Shape;165;p6"/>
          <p:cNvSpPr/>
          <p:nvPr/>
        </p:nvSpPr>
        <p:spPr>
          <a:xfrm>
            <a:off x="286326" y="186574"/>
            <a:ext cx="966123" cy="543096"/>
          </a:xfrm>
          <a:prstGeom prst="roundRect">
            <a:avLst>
              <a:gd fmla="val 16667" name="adj"/>
            </a:avLst>
          </a:prstGeom>
          <a:solidFill>
            <a:srgbClr val="E1EFD8"/>
          </a:solid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en-US" sz="2400">
                <a:solidFill>
                  <a:schemeClr val="dk1"/>
                </a:solidFill>
                <a:latin typeface="Calibri"/>
                <a:ea typeface="Calibri"/>
                <a:cs typeface="Calibri"/>
                <a:sym typeface="Calibri"/>
              </a:rPr>
              <a:t>03</a:t>
            </a:r>
            <a:endParaRPr sz="2000">
              <a:solidFill>
                <a:schemeClr val="dk1"/>
              </a:solidFill>
              <a:latin typeface="Calibri"/>
              <a:ea typeface="Calibri"/>
              <a:cs typeface="Calibri"/>
              <a:sym typeface="Calibri"/>
            </a:endParaRPr>
          </a:p>
        </p:txBody>
      </p:sp>
      <p:sp>
        <p:nvSpPr>
          <p:cNvPr id="166" name="Google Shape;166;p6"/>
          <p:cNvSpPr/>
          <p:nvPr/>
        </p:nvSpPr>
        <p:spPr>
          <a:xfrm>
            <a:off x="1" y="0"/>
            <a:ext cx="788078" cy="6858000"/>
          </a:xfrm>
          <a:prstGeom prst="rect">
            <a:avLst/>
          </a:prstGeom>
          <a:solidFill>
            <a:srgbClr val="E1EFD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67" name="Google Shape;167;p6"/>
          <p:cNvSpPr txBox="1"/>
          <p:nvPr/>
        </p:nvSpPr>
        <p:spPr>
          <a:xfrm>
            <a:off x="1511171" y="4492837"/>
            <a:ext cx="10100100" cy="1200600"/>
          </a:xfrm>
          <a:prstGeom prst="rect">
            <a:avLst/>
          </a:prstGeom>
          <a:noFill/>
          <a:ln>
            <a:noFill/>
          </a:ln>
        </p:spPr>
        <p:txBody>
          <a:bodyPr anchorCtr="0" anchor="t" bIns="45700" lIns="91425" spcFirstLastPara="1" rIns="91425" wrap="square" tIns="45700">
            <a:spAutoFit/>
          </a:bodyPr>
          <a:lstStyle/>
          <a:p>
            <a:pPr indent="-342900" lvl="0" marL="457200" marR="0" rtl="0" algn="just">
              <a:spcBef>
                <a:spcPts val="0"/>
              </a:spcBef>
              <a:spcAft>
                <a:spcPts val="0"/>
              </a:spcAft>
              <a:buClr>
                <a:schemeClr val="dk1"/>
              </a:buClr>
              <a:buSzPts val="1800"/>
              <a:buFont typeface="Times New Roman"/>
              <a:buAutoNum type="alphaLcParenR"/>
            </a:pPr>
            <a:r>
              <a:rPr lang="en-US" sz="1800">
                <a:solidFill>
                  <a:schemeClr val="dk1"/>
                </a:solidFill>
                <a:latin typeface="Times New Roman"/>
                <a:ea typeface="Times New Roman"/>
                <a:cs typeface="Times New Roman"/>
                <a:sym typeface="Times New Roman"/>
              </a:rPr>
              <a:t> Input  dataset								 	   		b)  Resultant output </a:t>
            </a:r>
            <a:endParaRPr sz="1800">
              <a:solidFill>
                <a:schemeClr val="dk1"/>
              </a:solidFill>
              <a:latin typeface="Times New Roman"/>
              <a:ea typeface="Times New Roman"/>
              <a:cs typeface="Times New Roman"/>
              <a:sym typeface="Times New Roman"/>
            </a:endParaRPr>
          </a:p>
          <a:p>
            <a:pPr indent="0" lvl="0" marL="4114800" marR="0" rtl="0" algn="just">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marR="0" rtl="0" algn="just">
              <a:spcBef>
                <a:spcPts val="0"/>
              </a:spcBef>
              <a:spcAft>
                <a:spcPts val="0"/>
              </a:spcAft>
              <a:buNone/>
            </a:pPr>
            <a:r>
              <a:rPr b="1" lang="en-US" sz="1800">
                <a:solidFill>
                  <a:schemeClr val="dk1"/>
                </a:solidFill>
                <a:latin typeface="Times New Roman"/>
                <a:ea typeface="Times New Roman"/>
                <a:cs typeface="Times New Roman"/>
                <a:sym typeface="Times New Roman"/>
              </a:rPr>
              <a:t>Figure 2.</a:t>
            </a:r>
            <a:r>
              <a:rPr lang="en-US" sz="1800">
                <a:solidFill>
                  <a:schemeClr val="dk1"/>
                </a:solidFill>
                <a:latin typeface="Times New Roman"/>
                <a:ea typeface="Times New Roman"/>
                <a:cs typeface="Times New Roman"/>
                <a:sym typeface="Times New Roman"/>
              </a:rPr>
              <a:t> </a:t>
            </a:r>
            <a:r>
              <a:rPr b="1" lang="en-US" sz="1800">
                <a:solidFill>
                  <a:schemeClr val="dk1"/>
                </a:solidFill>
                <a:latin typeface="Times New Roman"/>
                <a:ea typeface="Times New Roman"/>
                <a:cs typeface="Times New Roman"/>
                <a:sym typeface="Times New Roman"/>
              </a:rPr>
              <a:t>Results on our college Dataset.</a:t>
            </a:r>
            <a:r>
              <a:rPr lang="en-US" sz="1800">
                <a:solidFill>
                  <a:schemeClr val="dk1"/>
                </a:solidFill>
                <a:latin typeface="Times New Roman"/>
                <a:ea typeface="Times New Roman"/>
                <a:cs typeface="Times New Roman"/>
                <a:sym typeface="Times New Roman"/>
              </a:rPr>
              <a:t> Our model  perform sharpest depth map relatively.</a:t>
            </a:r>
            <a:r>
              <a:rPr b="1" lang="en-US" sz="1800">
                <a:solidFill>
                  <a:schemeClr val="dk1"/>
                </a:solidFill>
                <a:latin typeface="Times New Roman"/>
                <a:ea typeface="Times New Roman"/>
                <a:cs typeface="Times New Roman"/>
                <a:sym typeface="Times New Roman"/>
              </a:rPr>
              <a:t>a) </a:t>
            </a:r>
            <a:r>
              <a:rPr lang="en-US" sz="1800">
                <a:solidFill>
                  <a:schemeClr val="dk1"/>
                </a:solidFill>
                <a:latin typeface="Times New Roman"/>
                <a:ea typeface="Times New Roman"/>
                <a:cs typeface="Times New Roman"/>
                <a:sym typeface="Times New Roman"/>
              </a:rPr>
              <a:t>we perform testing of the model on our college dataset</a:t>
            </a:r>
            <a:r>
              <a:rPr b="1" lang="en-US" sz="1800">
                <a:solidFill>
                  <a:schemeClr val="dk1"/>
                </a:solidFill>
                <a:latin typeface="Times New Roman"/>
                <a:ea typeface="Times New Roman"/>
                <a:cs typeface="Times New Roman"/>
                <a:sym typeface="Times New Roman"/>
              </a:rPr>
              <a:t> b)</a:t>
            </a:r>
            <a:r>
              <a:rPr lang="en-US" sz="1800">
                <a:solidFill>
                  <a:schemeClr val="dk1"/>
                </a:solidFill>
                <a:latin typeface="Times New Roman"/>
                <a:ea typeface="Times New Roman"/>
                <a:cs typeface="Times New Roman"/>
                <a:sym typeface="Times New Roman"/>
              </a:rPr>
              <a:t> Depth estimation  resultant output from the monocular frame </a:t>
            </a:r>
            <a:endParaRPr sz="1800">
              <a:solidFill>
                <a:schemeClr val="dk1"/>
              </a:solidFill>
              <a:latin typeface="Times New Roman"/>
              <a:ea typeface="Times New Roman"/>
              <a:cs typeface="Times New Roman"/>
              <a:sym typeface="Times New Roman"/>
            </a:endParaRPr>
          </a:p>
        </p:txBody>
      </p:sp>
      <p:sp>
        <p:nvSpPr>
          <p:cNvPr id="168" name="Google Shape;168;p6"/>
          <p:cNvSpPr txBox="1"/>
          <p:nvPr/>
        </p:nvSpPr>
        <p:spPr>
          <a:xfrm>
            <a:off x="2848493" y="422562"/>
            <a:ext cx="7090757"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1" lang="en-US" sz="1800">
                <a:solidFill>
                  <a:schemeClr val="dk1"/>
                </a:solidFill>
                <a:latin typeface="Times New Roman"/>
                <a:ea typeface="Times New Roman"/>
                <a:cs typeface="Times New Roman"/>
                <a:sym typeface="Times New Roman"/>
              </a:rPr>
              <a:t>Results</a:t>
            </a:r>
            <a:endParaRPr b="1" i="1" sz="1800">
              <a:solidFill>
                <a:schemeClr val="dk1"/>
              </a:solidFill>
              <a:latin typeface="Times New Roman"/>
              <a:ea typeface="Times New Roman"/>
              <a:cs typeface="Times New Roman"/>
              <a:sym typeface="Times New Roman"/>
            </a:endParaRPr>
          </a:p>
        </p:txBody>
      </p:sp>
      <p:pic>
        <p:nvPicPr>
          <p:cNvPr id="169" name="Google Shape;169;p6" title="VID-20230512-WA0007.mp4">
            <a:hlinkClick r:id="rId3"/>
          </p:cNvPr>
          <p:cNvPicPr preferRelativeResize="0"/>
          <p:nvPr/>
        </p:nvPicPr>
        <p:blipFill>
          <a:blip r:embed="rId4">
            <a:alphaModFix/>
          </a:blip>
          <a:stretch>
            <a:fillRect/>
          </a:stretch>
        </p:blipFill>
        <p:spPr>
          <a:xfrm>
            <a:off x="1218275" y="1463225"/>
            <a:ext cx="4772525" cy="2777925"/>
          </a:xfrm>
          <a:prstGeom prst="rect">
            <a:avLst/>
          </a:prstGeom>
          <a:noFill/>
          <a:ln>
            <a:noFill/>
          </a:ln>
        </p:spPr>
      </p:pic>
      <p:pic>
        <p:nvPicPr>
          <p:cNvPr id="170" name="Google Shape;170;p6" title="output_video.mp4">
            <a:hlinkClick r:id="rId5"/>
          </p:cNvPr>
          <p:cNvPicPr preferRelativeResize="0"/>
          <p:nvPr/>
        </p:nvPicPr>
        <p:blipFill>
          <a:blip r:embed="rId6">
            <a:alphaModFix/>
          </a:blip>
          <a:stretch>
            <a:fillRect/>
          </a:stretch>
        </p:blipFill>
        <p:spPr>
          <a:xfrm>
            <a:off x="6421000" y="1463224"/>
            <a:ext cx="5050765" cy="2777925"/>
          </a:xfrm>
          <a:prstGeom prst="rect">
            <a:avLst/>
          </a:prstGeom>
          <a:noFill/>
          <a:ln>
            <a:noFill/>
          </a:ln>
        </p:spPr>
      </p:pic>
    </p:spTree>
  </p:cSld>
  <p:clrMapOvr>
    <a:masterClrMapping/>
  </p:clrMapOvr>
  <p:transition spd="slow">
    <p:push dir="r"/>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000"/>
                                        <p:tgtEl>
                                          <p:spTgt spid="1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1000"/>
                                        <p:tgtEl>
                                          <p:spTgt spid="17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7"/>
          <p:cNvSpPr/>
          <p:nvPr/>
        </p:nvSpPr>
        <p:spPr>
          <a:xfrm>
            <a:off x="647246" y="0"/>
            <a:ext cx="418627" cy="6858000"/>
          </a:xfrm>
          <a:prstGeom prst="rect">
            <a:avLst/>
          </a:prstGeom>
          <a:gradFill>
            <a:gsLst>
              <a:gs pos="0">
                <a:srgbClr val="F5F7FC"/>
              </a:gs>
              <a:gs pos="17000">
                <a:srgbClr val="F5F7FC"/>
              </a:gs>
              <a:gs pos="100000">
                <a:srgbClr val="000000">
                  <a:alpha val="0"/>
                </a:srgbClr>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6" name="Google Shape;176;p7"/>
          <p:cNvSpPr/>
          <p:nvPr/>
        </p:nvSpPr>
        <p:spPr>
          <a:xfrm>
            <a:off x="304800" y="422562"/>
            <a:ext cx="1025237" cy="600364"/>
          </a:xfrm>
          <a:prstGeom prst="roundRect">
            <a:avLst>
              <a:gd fmla="val 16667" name="adj"/>
            </a:avLst>
          </a:prstGeom>
          <a:solidFill>
            <a:schemeClr val="dk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7" name="Google Shape;177;p7"/>
          <p:cNvSpPr/>
          <p:nvPr/>
        </p:nvSpPr>
        <p:spPr>
          <a:xfrm>
            <a:off x="286326" y="186574"/>
            <a:ext cx="966123" cy="543096"/>
          </a:xfrm>
          <a:prstGeom prst="roundRect">
            <a:avLst>
              <a:gd fmla="val 16667" name="adj"/>
            </a:avLst>
          </a:prstGeom>
          <a:solidFill>
            <a:srgbClr val="AFEAFF"/>
          </a:solid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en-US" sz="2400">
                <a:solidFill>
                  <a:schemeClr val="dk1"/>
                </a:solidFill>
                <a:latin typeface="Calibri"/>
                <a:ea typeface="Calibri"/>
                <a:cs typeface="Calibri"/>
                <a:sym typeface="Calibri"/>
              </a:rPr>
              <a:t>03</a:t>
            </a:r>
            <a:endParaRPr sz="2000">
              <a:solidFill>
                <a:schemeClr val="dk1"/>
              </a:solidFill>
              <a:latin typeface="Calibri"/>
              <a:ea typeface="Calibri"/>
              <a:cs typeface="Calibri"/>
              <a:sym typeface="Calibri"/>
            </a:endParaRPr>
          </a:p>
        </p:txBody>
      </p:sp>
      <p:sp>
        <p:nvSpPr>
          <p:cNvPr id="178" name="Google Shape;178;p7"/>
          <p:cNvSpPr/>
          <p:nvPr/>
        </p:nvSpPr>
        <p:spPr>
          <a:xfrm>
            <a:off x="1" y="0"/>
            <a:ext cx="788078" cy="6858000"/>
          </a:xfrm>
          <a:prstGeom prst="rect">
            <a:avLst/>
          </a:prstGeom>
          <a:solidFill>
            <a:srgbClr val="AFEA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79" name="Google Shape;179;p7"/>
          <p:cNvSpPr txBox="1"/>
          <p:nvPr/>
        </p:nvSpPr>
        <p:spPr>
          <a:xfrm>
            <a:off x="1629296" y="1779687"/>
            <a:ext cx="10100100" cy="230880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1800">
                <a:solidFill>
                  <a:schemeClr val="dk1"/>
                </a:solidFill>
                <a:latin typeface="Times New Roman"/>
                <a:ea typeface="Times New Roman"/>
                <a:cs typeface="Times New Roman"/>
                <a:sym typeface="Times New Roman"/>
              </a:rPr>
              <a:t>We have presented a versatile model for self-supervised monocular depth estimation, achieving state-of-the-art depth predictions. We introduced three contributions: </a:t>
            </a:r>
            <a:endParaRPr sz="1800">
              <a:solidFill>
                <a:schemeClr val="dk1"/>
              </a:solidFill>
              <a:latin typeface="Times New Roman"/>
              <a:ea typeface="Times New Roman"/>
              <a:cs typeface="Times New Roman"/>
              <a:sym typeface="Times New Roman"/>
            </a:endParaRPr>
          </a:p>
          <a:p>
            <a:pPr indent="0" lvl="0" marL="0" marR="0" rtl="0" algn="just">
              <a:spcBef>
                <a:spcPts val="0"/>
              </a:spcBef>
              <a:spcAft>
                <a:spcPts val="0"/>
              </a:spcAft>
              <a:buNone/>
            </a:pPr>
            <a:r>
              <a:rPr lang="en-US" sz="1800">
                <a:solidFill>
                  <a:schemeClr val="dk1"/>
                </a:solidFill>
                <a:latin typeface="Times New Roman"/>
                <a:ea typeface="Times New Roman"/>
                <a:cs typeface="Times New Roman"/>
                <a:sym typeface="Times New Roman"/>
              </a:rPr>
              <a:t>(i) a minimum reprojection loss, computed for each pixel, to deal with occlusions between frames in monocular video</a:t>
            </a:r>
            <a:endParaRPr sz="1800">
              <a:solidFill>
                <a:schemeClr val="dk1"/>
              </a:solidFill>
              <a:latin typeface="Times New Roman"/>
              <a:ea typeface="Times New Roman"/>
              <a:cs typeface="Times New Roman"/>
              <a:sym typeface="Times New Roman"/>
            </a:endParaRPr>
          </a:p>
          <a:p>
            <a:pPr indent="0" lvl="0" marL="0" marR="0" rtl="0" algn="just">
              <a:spcBef>
                <a:spcPts val="0"/>
              </a:spcBef>
              <a:spcAft>
                <a:spcPts val="0"/>
              </a:spcAft>
              <a:buNone/>
            </a:pPr>
            <a:r>
              <a:rPr lang="en-US" sz="1800">
                <a:solidFill>
                  <a:schemeClr val="dk1"/>
                </a:solidFill>
                <a:latin typeface="Times New Roman"/>
                <a:ea typeface="Times New Roman"/>
                <a:cs typeface="Times New Roman"/>
                <a:sym typeface="Times New Roman"/>
              </a:rPr>
              <a:t>(ii) an auto-masking loss to ignore confusing, stationary pixels, and</a:t>
            </a:r>
            <a:endParaRPr sz="1800">
              <a:solidFill>
                <a:schemeClr val="dk1"/>
              </a:solidFill>
              <a:latin typeface="Times New Roman"/>
              <a:ea typeface="Times New Roman"/>
              <a:cs typeface="Times New Roman"/>
              <a:sym typeface="Times New Roman"/>
            </a:endParaRPr>
          </a:p>
          <a:p>
            <a:pPr indent="0" lvl="0" marL="0" marR="0" rtl="0" algn="just">
              <a:spcBef>
                <a:spcPts val="0"/>
              </a:spcBef>
              <a:spcAft>
                <a:spcPts val="0"/>
              </a:spcAft>
              <a:buNone/>
            </a:pPr>
            <a:r>
              <a:rPr lang="en-US" sz="1800">
                <a:solidFill>
                  <a:schemeClr val="dk1"/>
                </a:solidFill>
                <a:latin typeface="Times New Roman"/>
                <a:ea typeface="Times New Roman"/>
                <a:cs typeface="Times New Roman"/>
                <a:sym typeface="Times New Roman"/>
              </a:rPr>
              <a:t>(iii) a full-resolution multi-scale sampling method. We showed how together they give a simple and efficient model for depth estimation, which can be trained with monocular video data, stereo data, or mixed monocular and stereo data.</a:t>
            </a:r>
            <a:endParaRPr sz="1800">
              <a:solidFill>
                <a:schemeClr val="dk1"/>
              </a:solidFill>
              <a:latin typeface="Times New Roman"/>
              <a:ea typeface="Times New Roman"/>
              <a:cs typeface="Times New Roman"/>
              <a:sym typeface="Times New Roman"/>
            </a:endParaRPr>
          </a:p>
        </p:txBody>
      </p:sp>
      <p:sp>
        <p:nvSpPr>
          <p:cNvPr id="180" name="Google Shape;180;p7"/>
          <p:cNvSpPr txBox="1"/>
          <p:nvPr/>
        </p:nvSpPr>
        <p:spPr>
          <a:xfrm>
            <a:off x="2848493" y="422562"/>
            <a:ext cx="7090757"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1" lang="en-US" sz="1800">
                <a:solidFill>
                  <a:schemeClr val="dk1"/>
                </a:solidFill>
                <a:latin typeface="Times New Roman"/>
                <a:ea typeface="Times New Roman"/>
                <a:cs typeface="Times New Roman"/>
                <a:sym typeface="Times New Roman"/>
              </a:rPr>
              <a:t>Conclusion </a:t>
            </a:r>
            <a:endParaRPr b="1" i="1" sz="1800">
              <a:solidFill>
                <a:schemeClr val="dk1"/>
              </a:solidFill>
              <a:latin typeface="Times New Roman"/>
              <a:ea typeface="Times New Roman"/>
              <a:cs typeface="Times New Roman"/>
              <a:sym typeface="Times New Roman"/>
            </a:endParaRPr>
          </a:p>
        </p:txBody>
      </p:sp>
    </p:spTree>
  </p:cSld>
  <p:clrMapOvr>
    <a:masterClrMapping/>
  </p:clrMapOvr>
  <p:transition spd="slow">
    <p:push dir="r"/>
  </p:transition>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2020-06-20T18:05:43Z</dcterms:created>
  <dc:creator>Abdul Rehman</dc:creator>
</cp:coreProperties>
</file>